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83942"/>
  </p:normalViewPr>
  <p:slideViewPr>
    <p:cSldViewPr snapToGrid="0" snapToObjects="1">
      <p:cViewPr>
        <p:scale>
          <a:sx n="90" d="100"/>
          <a:sy n="90" d="100"/>
        </p:scale>
        <p:origin x="232" y="2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FC5FA9-25C5-424E-BDDB-9405E85BE48F}" type="datetimeFigureOut">
              <a:rPr lang="en-US" smtClean="0"/>
              <a:t>12/11/19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FC815B-027B-864D-A06B-486F3145D95A}" type="slidenum">
              <a:rPr lang="en-US" smtClean="0"/>
              <a:t>‹#›</a:t>
            </a:fld>
            <a:endParaRPr lang="en-US"/>
          </a:p>
        </p:txBody>
      </p:sp>
    </p:spTree>
    <p:extLst>
      <p:ext uri="{BB962C8B-B14F-4D97-AF65-F5344CB8AC3E}">
        <p14:creationId xmlns:p14="http://schemas.microsoft.com/office/powerpoint/2010/main" val="20978222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 one my name is </a:t>
            </a:r>
            <a:r>
              <a:rPr lang="en-US" dirty="0" err="1"/>
              <a:t>Shreyak</a:t>
            </a:r>
            <a:r>
              <a:rPr lang="en-US" dirty="0"/>
              <a:t> and this is my </a:t>
            </a:r>
            <a:r>
              <a:rPr lang="en-US" dirty="0" err="1"/>
              <a:t>wikipedia</a:t>
            </a:r>
            <a:r>
              <a:rPr lang="en-US" dirty="0"/>
              <a:t> web traffic project </a:t>
            </a:r>
          </a:p>
        </p:txBody>
      </p:sp>
      <p:sp>
        <p:nvSpPr>
          <p:cNvPr id="4" name="Slide Number Placeholder 3"/>
          <p:cNvSpPr>
            <a:spLocks noGrp="1"/>
          </p:cNvSpPr>
          <p:nvPr>
            <p:ph type="sldNum" sz="quarter" idx="5"/>
          </p:nvPr>
        </p:nvSpPr>
        <p:spPr/>
        <p:txBody>
          <a:bodyPr/>
          <a:lstStyle/>
          <a:p>
            <a:fld id="{54FC815B-027B-864D-A06B-486F3145D95A}" type="slidenum">
              <a:rPr lang="en-US" smtClean="0"/>
              <a:t>1</a:t>
            </a:fld>
            <a:endParaRPr lang="en-US"/>
          </a:p>
        </p:txBody>
      </p:sp>
    </p:spTree>
    <p:extLst>
      <p:ext uri="{BB962C8B-B14F-4D97-AF65-F5344CB8AC3E}">
        <p14:creationId xmlns:p14="http://schemas.microsoft.com/office/powerpoint/2010/main" val="22070200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chart on the right is the data from the same page but In three different languages that brings the question is there any relationship between these 3 variables this is where vector auto regression comes in we use var when there is multi directionality between the time series </a:t>
            </a:r>
          </a:p>
          <a:p>
            <a:endParaRPr lang="en-US" dirty="0"/>
          </a:p>
          <a:p>
            <a:r>
              <a:rPr lang="en-US" dirty="0"/>
              <a:t>We start with granger causality test to check the p value here we are checking the values at a 95% confidence interval then again we check for statistical significance using co integration test then </a:t>
            </a:r>
            <a:r>
              <a:rPr lang="en-US" dirty="0" err="1"/>
              <a:t>adf</a:t>
            </a:r>
            <a:r>
              <a:rPr lang="en-US" dirty="0"/>
              <a:t> for stationarity and finally select the lag order using a combination of </a:t>
            </a:r>
            <a:r>
              <a:rPr lang="en-US" dirty="0" err="1"/>
              <a:t>aic</a:t>
            </a:r>
            <a:r>
              <a:rPr lang="en-US" dirty="0"/>
              <a:t> </a:t>
            </a:r>
            <a:r>
              <a:rPr lang="en-US" dirty="0" err="1"/>
              <a:t>bic</a:t>
            </a:r>
            <a:r>
              <a:rPr lang="en-US" dirty="0"/>
              <a:t> </a:t>
            </a:r>
            <a:r>
              <a:rPr lang="en-US" dirty="0" err="1"/>
              <a:t>fpe</a:t>
            </a:r>
            <a:r>
              <a:rPr lang="en-US" dirty="0"/>
              <a:t> values </a:t>
            </a:r>
          </a:p>
        </p:txBody>
      </p:sp>
      <p:sp>
        <p:nvSpPr>
          <p:cNvPr id="4" name="Slide Number Placeholder 3"/>
          <p:cNvSpPr>
            <a:spLocks noGrp="1"/>
          </p:cNvSpPr>
          <p:nvPr>
            <p:ph type="sldNum" sz="quarter" idx="5"/>
          </p:nvPr>
        </p:nvSpPr>
        <p:spPr/>
        <p:txBody>
          <a:bodyPr/>
          <a:lstStyle/>
          <a:p>
            <a:fld id="{54FC815B-027B-864D-A06B-486F3145D95A}" type="slidenum">
              <a:rPr lang="en-US" smtClean="0"/>
              <a:t>10</a:t>
            </a:fld>
            <a:endParaRPr lang="en-US"/>
          </a:p>
        </p:txBody>
      </p:sp>
    </p:spTree>
    <p:extLst>
      <p:ext uri="{BB962C8B-B14F-4D97-AF65-F5344CB8AC3E}">
        <p14:creationId xmlns:p14="http://schemas.microsoft.com/office/powerpoint/2010/main" val="2846765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var performs a very stable prediction this has a </a:t>
            </a:r>
            <a:r>
              <a:rPr lang="en-US" dirty="0" err="1"/>
              <a:t>smape</a:t>
            </a:r>
            <a:r>
              <a:rPr lang="en-US" dirty="0"/>
              <a:t> of around 45% </a:t>
            </a:r>
          </a:p>
        </p:txBody>
      </p:sp>
      <p:sp>
        <p:nvSpPr>
          <p:cNvPr id="4" name="Slide Number Placeholder 3"/>
          <p:cNvSpPr>
            <a:spLocks noGrp="1"/>
          </p:cNvSpPr>
          <p:nvPr>
            <p:ph type="sldNum" sz="quarter" idx="5"/>
          </p:nvPr>
        </p:nvSpPr>
        <p:spPr/>
        <p:txBody>
          <a:bodyPr/>
          <a:lstStyle/>
          <a:p>
            <a:fld id="{54FC815B-027B-864D-A06B-486F3145D95A}" type="slidenum">
              <a:rPr lang="en-US" smtClean="0"/>
              <a:t>11</a:t>
            </a:fld>
            <a:endParaRPr lang="en-US"/>
          </a:p>
        </p:txBody>
      </p:sp>
    </p:spTree>
    <p:extLst>
      <p:ext uri="{BB962C8B-B14F-4D97-AF65-F5344CB8AC3E}">
        <p14:creationId xmlns:p14="http://schemas.microsoft.com/office/powerpoint/2010/main" val="33706791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my final model I used SEQ2SEQ I just want to give an over view on how I ma using this model </a:t>
            </a:r>
            <a:r>
              <a:rPr lang="en-US" sz="1200" b="0" i="0" kern="1200" dirty="0">
                <a:solidFill>
                  <a:schemeClr val="tx1"/>
                </a:solidFill>
                <a:effectLst/>
                <a:latin typeface="+mn-lt"/>
                <a:ea typeface="+mn-ea"/>
                <a:cs typeface="+mn-cs"/>
              </a:rPr>
              <a:t>The model uses an “encoder-decoder” framework</a:t>
            </a:r>
          </a:p>
          <a:p>
            <a:r>
              <a:rPr lang="en-US" sz="1200" b="0" i="0" kern="1200" dirty="0">
                <a:solidFill>
                  <a:schemeClr val="tx1"/>
                </a:solidFill>
                <a:effectLst/>
                <a:latin typeface="+mn-lt"/>
                <a:ea typeface="+mn-ea"/>
                <a:cs typeface="+mn-cs"/>
              </a:rPr>
              <a:t>On a very high level the encoder takes in a input  sequence and the </a:t>
            </a:r>
            <a:r>
              <a:rPr lang="en-US" sz="1200" b="0" i="0" kern="1200" dirty="0" err="1">
                <a:solidFill>
                  <a:schemeClr val="tx1"/>
                </a:solidFill>
                <a:effectLst/>
                <a:latin typeface="+mn-lt"/>
                <a:ea typeface="+mn-ea"/>
                <a:cs typeface="+mn-cs"/>
              </a:rPr>
              <a:t>enoder</a:t>
            </a:r>
            <a:r>
              <a:rPr lang="en-US" sz="1200" b="0" i="0" kern="1200" dirty="0">
                <a:solidFill>
                  <a:schemeClr val="tx1"/>
                </a:solidFill>
                <a:effectLst/>
                <a:latin typeface="+mn-lt"/>
                <a:ea typeface="+mn-ea"/>
                <a:cs typeface="+mn-cs"/>
              </a:rPr>
              <a:t> stat acts  as a representation of the entire history of the sequence that provides the context the decoder needs to generate an output sequence.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How I am using this model is that I am training my encoding data from 1 </a:t>
            </a:r>
            <a:r>
              <a:rPr lang="en-US" sz="1200" b="0" i="0" kern="1200" dirty="0" err="1">
                <a:solidFill>
                  <a:schemeClr val="tx1"/>
                </a:solidFill>
                <a:effectLst/>
                <a:latin typeface="+mn-lt"/>
                <a:ea typeface="+mn-ea"/>
                <a:cs typeface="+mn-cs"/>
              </a:rPr>
              <a:t>st</a:t>
            </a:r>
            <a:r>
              <a:rPr lang="en-US" sz="1200" b="0" i="0" kern="1200" dirty="0">
                <a:solidFill>
                  <a:schemeClr val="tx1"/>
                </a:solidFill>
                <a:effectLst/>
                <a:latin typeface="+mn-lt"/>
                <a:ea typeface="+mn-ea"/>
                <a:cs typeface="+mn-cs"/>
              </a:rPr>
              <a:t> July2015 to 3 </a:t>
            </a:r>
            <a:r>
              <a:rPr lang="en-US" sz="1200" b="0" i="0" kern="1200" dirty="0" err="1">
                <a:solidFill>
                  <a:schemeClr val="tx1"/>
                </a:solidFill>
                <a:effectLst/>
                <a:latin typeface="+mn-lt"/>
                <a:ea typeface="+mn-ea"/>
                <a:cs typeface="+mn-cs"/>
              </a:rPr>
              <a:t>dec</a:t>
            </a:r>
            <a:r>
              <a:rPr lang="en-US" sz="1200" b="0" i="0" kern="1200" dirty="0">
                <a:solidFill>
                  <a:schemeClr val="tx1"/>
                </a:solidFill>
                <a:effectLst/>
                <a:latin typeface="+mn-lt"/>
                <a:ea typeface="+mn-ea"/>
                <a:cs typeface="+mn-cs"/>
              </a:rPr>
              <a:t>  2016 and then I am training my predictions from 4 dec,16 to 17 </a:t>
            </a:r>
            <a:r>
              <a:rPr lang="en-US" sz="1200" b="0" i="0" kern="1200" dirty="0" err="1">
                <a:solidFill>
                  <a:schemeClr val="tx1"/>
                </a:solidFill>
                <a:effectLst/>
                <a:latin typeface="+mn-lt"/>
                <a:ea typeface="+mn-ea"/>
                <a:cs typeface="+mn-cs"/>
              </a:rPr>
              <a:t>dec</a:t>
            </a:r>
            <a:r>
              <a:rPr lang="en-US" sz="1200" b="0" i="0" kern="1200" dirty="0">
                <a:solidFill>
                  <a:schemeClr val="tx1"/>
                </a:solidFill>
                <a:effectLst/>
                <a:latin typeface="+mn-lt"/>
                <a:ea typeface="+mn-ea"/>
                <a:cs typeface="+mn-cs"/>
              </a:rPr>
              <a:t> and then finally I am predicting 14 days in the future from 18 to 31 </a:t>
            </a:r>
            <a:r>
              <a:rPr lang="en-US" sz="1200" b="0" i="0" kern="1200" dirty="0" err="1">
                <a:solidFill>
                  <a:schemeClr val="tx1"/>
                </a:solidFill>
                <a:effectLst/>
                <a:latin typeface="+mn-lt"/>
                <a:ea typeface="+mn-ea"/>
                <a:cs typeface="+mn-cs"/>
              </a:rPr>
              <a:t>st</a:t>
            </a:r>
            <a:r>
              <a:rPr lang="en-US" sz="1200" b="0" i="0" kern="1200" dirty="0">
                <a:solidFill>
                  <a:schemeClr val="tx1"/>
                </a:solidFill>
                <a:effectLst/>
                <a:latin typeface="+mn-lt"/>
                <a:ea typeface="+mn-ea"/>
                <a:cs typeface="+mn-cs"/>
              </a:rPr>
              <a:t> December </a:t>
            </a:r>
            <a:endParaRPr lang="en-US" dirty="0"/>
          </a:p>
        </p:txBody>
      </p:sp>
      <p:sp>
        <p:nvSpPr>
          <p:cNvPr id="4" name="Slide Number Placeholder 3"/>
          <p:cNvSpPr>
            <a:spLocks noGrp="1"/>
          </p:cNvSpPr>
          <p:nvPr>
            <p:ph type="sldNum" sz="quarter" idx="5"/>
          </p:nvPr>
        </p:nvSpPr>
        <p:spPr/>
        <p:txBody>
          <a:bodyPr/>
          <a:lstStyle/>
          <a:p>
            <a:fld id="{54FC815B-027B-864D-A06B-486F3145D95A}" type="slidenum">
              <a:rPr lang="en-US" smtClean="0"/>
              <a:t>12</a:t>
            </a:fld>
            <a:endParaRPr lang="en-US"/>
          </a:p>
        </p:txBody>
      </p:sp>
    </p:spTree>
    <p:extLst>
      <p:ext uri="{BB962C8B-B14F-4D97-AF65-F5344CB8AC3E}">
        <p14:creationId xmlns:p14="http://schemas.microsoft.com/office/powerpoint/2010/main" val="1308642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 the learning curve is good the model only gives stable but mediocre predictions </a:t>
            </a:r>
          </a:p>
        </p:txBody>
      </p:sp>
      <p:sp>
        <p:nvSpPr>
          <p:cNvPr id="4" name="Slide Number Placeholder 3"/>
          <p:cNvSpPr>
            <a:spLocks noGrp="1"/>
          </p:cNvSpPr>
          <p:nvPr>
            <p:ph type="sldNum" sz="quarter" idx="5"/>
          </p:nvPr>
        </p:nvSpPr>
        <p:spPr/>
        <p:txBody>
          <a:bodyPr/>
          <a:lstStyle/>
          <a:p>
            <a:fld id="{54FC815B-027B-864D-A06B-486F3145D95A}" type="slidenum">
              <a:rPr lang="en-US" smtClean="0"/>
              <a:t>13</a:t>
            </a:fld>
            <a:endParaRPr lang="en-US"/>
          </a:p>
        </p:txBody>
      </p:sp>
    </p:spTree>
    <p:extLst>
      <p:ext uri="{BB962C8B-B14F-4D97-AF65-F5344CB8AC3E}">
        <p14:creationId xmlns:p14="http://schemas.microsoft.com/office/powerpoint/2010/main" val="4088762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Seq2seq has a very flexible architecture and have a lot of </a:t>
            </a:r>
            <a:r>
              <a:rPr lang="en-US" dirty="0" err="1"/>
              <a:t>paramters</a:t>
            </a:r>
            <a:r>
              <a:rPr lang="en-US" dirty="0"/>
              <a:t> to tune so I feel this model specifically has a lot of potential compared to other with limited features </a:t>
            </a:r>
          </a:p>
        </p:txBody>
      </p:sp>
      <p:sp>
        <p:nvSpPr>
          <p:cNvPr id="4" name="Slide Number Placeholder 3"/>
          <p:cNvSpPr>
            <a:spLocks noGrp="1"/>
          </p:cNvSpPr>
          <p:nvPr>
            <p:ph type="sldNum" sz="quarter" idx="5"/>
          </p:nvPr>
        </p:nvSpPr>
        <p:spPr/>
        <p:txBody>
          <a:bodyPr/>
          <a:lstStyle/>
          <a:p>
            <a:fld id="{54FC815B-027B-864D-A06B-486F3145D95A}" type="slidenum">
              <a:rPr lang="en-US" smtClean="0"/>
              <a:t>14</a:t>
            </a:fld>
            <a:endParaRPr lang="en-US"/>
          </a:p>
        </p:txBody>
      </p:sp>
    </p:spTree>
    <p:extLst>
      <p:ext uri="{BB962C8B-B14F-4D97-AF65-F5344CB8AC3E}">
        <p14:creationId xmlns:p14="http://schemas.microsoft.com/office/powerpoint/2010/main" val="3658475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just wanted to walk you through the work flow that I did for this project I started with data preparation then I did some EDA  then I  followed various modeling approaches.  </a:t>
            </a:r>
          </a:p>
          <a:p>
            <a:endParaRPr lang="en-US" dirty="0"/>
          </a:p>
          <a:p>
            <a:r>
              <a:rPr lang="en-US" dirty="0"/>
              <a:t>multiplicative ,</a:t>
            </a:r>
            <a:r>
              <a:rPr lang="en-US" dirty="0" err="1"/>
              <a:t>arima</a:t>
            </a:r>
            <a:r>
              <a:rPr lang="en-US" dirty="0"/>
              <a:t> ,</a:t>
            </a:r>
            <a:r>
              <a:rPr lang="en-US" dirty="0" err="1"/>
              <a:t>sarima</a:t>
            </a:r>
            <a:r>
              <a:rPr lang="en-US" dirty="0"/>
              <a:t> vector autoregression and seq2seq  </a:t>
            </a:r>
          </a:p>
        </p:txBody>
      </p:sp>
      <p:sp>
        <p:nvSpPr>
          <p:cNvPr id="4" name="Slide Number Placeholder 3"/>
          <p:cNvSpPr>
            <a:spLocks noGrp="1"/>
          </p:cNvSpPr>
          <p:nvPr>
            <p:ph type="sldNum" sz="quarter" idx="5"/>
          </p:nvPr>
        </p:nvSpPr>
        <p:spPr/>
        <p:txBody>
          <a:bodyPr/>
          <a:lstStyle/>
          <a:p>
            <a:fld id="{54FC815B-027B-864D-A06B-486F3145D95A}" type="slidenum">
              <a:rPr lang="en-US" smtClean="0"/>
              <a:t>2</a:t>
            </a:fld>
            <a:endParaRPr lang="en-US"/>
          </a:p>
        </p:txBody>
      </p:sp>
    </p:spTree>
    <p:extLst>
      <p:ext uri="{BB962C8B-B14F-4D97-AF65-F5344CB8AC3E}">
        <p14:creationId xmlns:p14="http://schemas.microsoft.com/office/powerpoint/2010/main" val="1846232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data had each date as a separate column which made it very difficult  to segregate specific counts for specific days so I melted the data in a way that date values were now in rows with their respective counts </a:t>
            </a:r>
          </a:p>
          <a:p>
            <a:r>
              <a:rPr lang="en-US" dirty="0"/>
              <a:t>I also broke down the data into weekday years months for further analysis  </a:t>
            </a:r>
          </a:p>
        </p:txBody>
      </p:sp>
      <p:sp>
        <p:nvSpPr>
          <p:cNvPr id="4" name="Slide Number Placeholder 3"/>
          <p:cNvSpPr>
            <a:spLocks noGrp="1"/>
          </p:cNvSpPr>
          <p:nvPr>
            <p:ph type="sldNum" sz="quarter" idx="5"/>
          </p:nvPr>
        </p:nvSpPr>
        <p:spPr/>
        <p:txBody>
          <a:bodyPr/>
          <a:lstStyle/>
          <a:p>
            <a:fld id="{54FC815B-027B-864D-A06B-486F3145D95A}" type="slidenum">
              <a:rPr lang="en-US" smtClean="0"/>
              <a:t>3</a:t>
            </a:fld>
            <a:endParaRPr lang="en-US"/>
          </a:p>
        </p:txBody>
      </p:sp>
    </p:spTree>
    <p:extLst>
      <p:ext uri="{BB962C8B-B14F-4D97-AF65-F5344CB8AC3E}">
        <p14:creationId xmlns:p14="http://schemas.microsoft.com/office/powerpoint/2010/main" val="2760178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on the left is the chart showing all the languages over time ,</a:t>
            </a:r>
            <a:r>
              <a:rPr lang="en-US" sz="1200" b="0" i="0" kern="1200" dirty="0">
                <a:solidFill>
                  <a:schemeClr val="tx1"/>
                </a:solidFill>
                <a:effectLst/>
                <a:latin typeface="+mn-lt"/>
                <a:ea typeface="+mn-ea"/>
                <a:cs typeface="+mn-cs"/>
              </a:rPr>
              <a:t> English shows a much higher number of views per page, as might be expected since Wikipedia is a US-based site.</a:t>
            </a:r>
          </a:p>
          <a:p>
            <a:r>
              <a:rPr lang="en-US" sz="1200" b="0" i="0" kern="1200" dirty="0">
                <a:solidFill>
                  <a:schemeClr val="tx1"/>
                </a:solidFill>
                <a:effectLst/>
                <a:latin typeface="+mn-lt"/>
                <a:ea typeface="+mn-ea"/>
                <a:cs typeface="+mn-cs"/>
              </a:rPr>
              <a:t>The English and Russian plots show very large spikes around day 400 (around August 2016), with several more spikes in the English data later in 2016. My guess is that this is the effect of both the Summer Olympics in August and the election in the US.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Spanish data is very interesting too. There is a clear periodic structure there, with a ~1 week fast period and what looks like a significant dip around every 6 months or so.</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And on the right we have the web traffic by weekdays cross the months. In our data we can see there are less activity in Friday and Saturday for December and November. And the biggest traffic is on the period Monday - Wednesday.</a:t>
            </a:r>
            <a:endParaRPr lang="en-US" dirty="0"/>
          </a:p>
        </p:txBody>
      </p:sp>
      <p:sp>
        <p:nvSpPr>
          <p:cNvPr id="4" name="Slide Number Placeholder 3"/>
          <p:cNvSpPr>
            <a:spLocks noGrp="1"/>
          </p:cNvSpPr>
          <p:nvPr>
            <p:ph type="sldNum" sz="quarter" idx="5"/>
          </p:nvPr>
        </p:nvSpPr>
        <p:spPr/>
        <p:txBody>
          <a:bodyPr/>
          <a:lstStyle/>
          <a:p>
            <a:fld id="{54FC815B-027B-864D-A06B-486F3145D95A}" type="slidenum">
              <a:rPr lang="en-US" smtClean="0"/>
              <a:t>4</a:t>
            </a:fld>
            <a:endParaRPr lang="en-US"/>
          </a:p>
        </p:txBody>
      </p:sp>
    </p:spTree>
    <p:extLst>
      <p:ext uri="{BB962C8B-B14F-4D97-AF65-F5344CB8AC3E}">
        <p14:creationId xmlns:p14="http://schemas.microsoft.com/office/powerpoint/2010/main" val="1041110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is the  AI Wikipedia page data we will use this page as a frame of reference as we will be forecasting using this data for our models </a:t>
            </a:r>
          </a:p>
        </p:txBody>
      </p:sp>
      <p:sp>
        <p:nvSpPr>
          <p:cNvPr id="4" name="Slide Number Placeholder 3"/>
          <p:cNvSpPr>
            <a:spLocks noGrp="1"/>
          </p:cNvSpPr>
          <p:nvPr>
            <p:ph type="sldNum" sz="quarter" idx="5"/>
          </p:nvPr>
        </p:nvSpPr>
        <p:spPr/>
        <p:txBody>
          <a:bodyPr/>
          <a:lstStyle/>
          <a:p>
            <a:fld id="{54FC815B-027B-864D-A06B-486F3145D95A}" type="slidenum">
              <a:rPr lang="en-US" smtClean="0"/>
              <a:t>5</a:t>
            </a:fld>
            <a:endParaRPr lang="en-US"/>
          </a:p>
        </p:txBody>
      </p:sp>
    </p:spTree>
    <p:extLst>
      <p:ext uri="{BB962C8B-B14F-4D97-AF65-F5344CB8AC3E}">
        <p14:creationId xmlns:p14="http://schemas.microsoft.com/office/powerpoint/2010/main" val="3086434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started my model </a:t>
            </a:r>
            <a:r>
              <a:rPr lang="en-US" dirty="0" err="1"/>
              <a:t>buling</a:t>
            </a:r>
            <a:r>
              <a:rPr lang="en-US" dirty="0"/>
              <a:t> by using a multiplicative model I extracted the seasonality and trend component by decomposing this time series </a:t>
            </a:r>
          </a:p>
          <a:p>
            <a:r>
              <a:rPr lang="en-US" dirty="0"/>
              <a:t>With a </a:t>
            </a:r>
            <a:r>
              <a:rPr lang="en-US" dirty="0" err="1"/>
              <a:t>smape</a:t>
            </a:r>
            <a:r>
              <a:rPr lang="en-US" dirty="0"/>
              <a:t> of 8.5% I feel this model did a decent job although it didn’t cover the spikes but I feel it did a good job at covering variability </a:t>
            </a:r>
          </a:p>
        </p:txBody>
      </p:sp>
      <p:sp>
        <p:nvSpPr>
          <p:cNvPr id="4" name="Slide Number Placeholder 3"/>
          <p:cNvSpPr>
            <a:spLocks noGrp="1"/>
          </p:cNvSpPr>
          <p:nvPr>
            <p:ph type="sldNum" sz="quarter" idx="5"/>
          </p:nvPr>
        </p:nvSpPr>
        <p:spPr/>
        <p:txBody>
          <a:bodyPr/>
          <a:lstStyle/>
          <a:p>
            <a:fld id="{54FC815B-027B-864D-A06B-486F3145D95A}" type="slidenum">
              <a:rPr lang="en-US" smtClean="0"/>
              <a:t>6</a:t>
            </a:fld>
            <a:endParaRPr lang="en-US"/>
          </a:p>
        </p:txBody>
      </p:sp>
    </p:spTree>
    <p:extLst>
      <p:ext uri="{BB962C8B-B14F-4D97-AF65-F5344CB8AC3E}">
        <p14:creationId xmlns:p14="http://schemas.microsoft.com/office/powerpoint/2010/main" val="2731020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I moved on to Arima I plotted the correlation plots for the </a:t>
            </a:r>
            <a:r>
              <a:rPr lang="en-US" dirty="0" err="1"/>
              <a:t>deseasonlized</a:t>
            </a:r>
            <a:r>
              <a:rPr lang="en-US" dirty="0"/>
              <a:t> data to find out the best lag order for our </a:t>
            </a:r>
            <a:r>
              <a:rPr lang="en-US" dirty="0" err="1"/>
              <a:t>arima</a:t>
            </a:r>
            <a:r>
              <a:rPr lang="en-US" dirty="0"/>
              <a:t> model then I did an ADF test to check for stationarity </a:t>
            </a:r>
          </a:p>
        </p:txBody>
      </p:sp>
      <p:sp>
        <p:nvSpPr>
          <p:cNvPr id="4" name="Slide Number Placeholder 3"/>
          <p:cNvSpPr>
            <a:spLocks noGrp="1"/>
          </p:cNvSpPr>
          <p:nvPr>
            <p:ph type="sldNum" sz="quarter" idx="5"/>
          </p:nvPr>
        </p:nvSpPr>
        <p:spPr/>
        <p:txBody>
          <a:bodyPr/>
          <a:lstStyle/>
          <a:p>
            <a:fld id="{54FC815B-027B-864D-A06B-486F3145D95A}" type="slidenum">
              <a:rPr lang="en-US" smtClean="0"/>
              <a:t>7</a:t>
            </a:fld>
            <a:endParaRPr lang="en-US"/>
          </a:p>
        </p:txBody>
      </p:sp>
    </p:spTree>
    <p:extLst>
      <p:ext uri="{BB962C8B-B14F-4D97-AF65-F5344CB8AC3E}">
        <p14:creationId xmlns:p14="http://schemas.microsoft.com/office/powerpoint/2010/main" val="3845698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on the right is actual vs fitted with a </a:t>
            </a:r>
            <a:r>
              <a:rPr lang="en-US" dirty="0" err="1"/>
              <a:t>smape</a:t>
            </a:r>
            <a:r>
              <a:rPr lang="en-US" dirty="0"/>
              <a:t>  around 19% our model performs well for the fitted values but no so much when we are trying to forecast in the future but does a good job at capturing over all trend </a:t>
            </a:r>
          </a:p>
        </p:txBody>
      </p:sp>
      <p:sp>
        <p:nvSpPr>
          <p:cNvPr id="4" name="Slide Number Placeholder 3"/>
          <p:cNvSpPr>
            <a:spLocks noGrp="1"/>
          </p:cNvSpPr>
          <p:nvPr>
            <p:ph type="sldNum" sz="quarter" idx="5"/>
          </p:nvPr>
        </p:nvSpPr>
        <p:spPr/>
        <p:txBody>
          <a:bodyPr/>
          <a:lstStyle/>
          <a:p>
            <a:fld id="{54FC815B-027B-864D-A06B-486F3145D95A}" type="slidenum">
              <a:rPr lang="en-US" smtClean="0"/>
              <a:t>8</a:t>
            </a:fld>
            <a:endParaRPr lang="en-US"/>
          </a:p>
        </p:txBody>
      </p:sp>
    </p:spTree>
    <p:extLst>
      <p:ext uri="{BB962C8B-B14F-4D97-AF65-F5344CB8AC3E}">
        <p14:creationId xmlns:p14="http://schemas.microsoft.com/office/powerpoint/2010/main" val="3128323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t>
            </a:r>
            <a:r>
              <a:rPr lang="en-US" dirty="0" err="1"/>
              <a:t>arima</a:t>
            </a:r>
            <a:r>
              <a:rPr lang="en-US" dirty="0"/>
              <a:t> does not handle seasonal components well  </a:t>
            </a:r>
            <a:r>
              <a:rPr lang="en-US" dirty="0" err="1"/>
              <a:t>i</a:t>
            </a:r>
            <a:r>
              <a:rPr lang="en-US" dirty="0"/>
              <a:t> used </a:t>
            </a:r>
            <a:r>
              <a:rPr lang="en-US" dirty="0" err="1"/>
              <a:t>sarima</a:t>
            </a:r>
            <a:r>
              <a:rPr lang="en-US" dirty="0"/>
              <a:t>,</a:t>
            </a:r>
          </a:p>
          <a:p>
            <a:r>
              <a:rPr lang="en-US" dirty="0"/>
              <a:t> to find the best seasonal parameters I ran a grid search  and selected those parameters with the lowest </a:t>
            </a:r>
            <a:r>
              <a:rPr lang="en-US" dirty="0" err="1"/>
              <a:t>aic</a:t>
            </a:r>
            <a:r>
              <a:rPr lang="en-US" dirty="0"/>
              <a:t> score  </a:t>
            </a:r>
          </a:p>
          <a:p>
            <a:endParaRPr lang="en-US" dirty="0"/>
          </a:p>
          <a:p>
            <a:r>
              <a:rPr lang="en-US" dirty="0" err="1"/>
              <a:t>Sarima</a:t>
            </a:r>
            <a:r>
              <a:rPr lang="en-US" dirty="0"/>
              <a:t> does a good job at capturing spikes however when we are forecasting the model performs good initially but eventually moves way towards zero away from the ground truth  </a:t>
            </a:r>
          </a:p>
        </p:txBody>
      </p:sp>
      <p:sp>
        <p:nvSpPr>
          <p:cNvPr id="4" name="Slide Number Placeholder 3"/>
          <p:cNvSpPr>
            <a:spLocks noGrp="1"/>
          </p:cNvSpPr>
          <p:nvPr>
            <p:ph type="sldNum" sz="quarter" idx="5"/>
          </p:nvPr>
        </p:nvSpPr>
        <p:spPr/>
        <p:txBody>
          <a:bodyPr/>
          <a:lstStyle/>
          <a:p>
            <a:fld id="{54FC815B-027B-864D-A06B-486F3145D95A}" type="slidenum">
              <a:rPr lang="en-US" smtClean="0"/>
              <a:t>9</a:t>
            </a:fld>
            <a:endParaRPr lang="en-US"/>
          </a:p>
        </p:txBody>
      </p:sp>
    </p:spTree>
    <p:extLst>
      <p:ext uri="{BB962C8B-B14F-4D97-AF65-F5344CB8AC3E}">
        <p14:creationId xmlns:p14="http://schemas.microsoft.com/office/powerpoint/2010/main" val="1433611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A4652-D2E0-1946-B266-600271F0BB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DD4BD4-AD7B-504D-AAB0-0A013173BE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48376F-D09A-764A-9940-045A3868980E}"/>
              </a:ext>
            </a:extLst>
          </p:cNvPr>
          <p:cNvSpPr>
            <a:spLocks noGrp="1"/>
          </p:cNvSpPr>
          <p:nvPr>
            <p:ph type="dt" sz="half" idx="10"/>
          </p:nvPr>
        </p:nvSpPr>
        <p:spPr/>
        <p:txBody>
          <a:bodyPr/>
          <a:lstStyle/>
          <a:p>
            <a:fld id="{428F9BE2-B430-034A-AE5D-18ED44C62C07}" type="datetimeFigureOut">
              <a:rPr lang="en-US" smtClean="0"/>
              <a:t>12/11/19</a:t>
            </a:fld>
            <a:endParaRPr lang="en-US"/>
          </a:p>
        </p:txBody>
      </p:sp>
      <p:sp>
        <p:nvSpPr>
          <p:cNvPr id="5" name="Footer Placeholder 4">
            <a:extLst>
              <a:ext uri="{FF2B5EF4-FFF2-40B4-BE49-F238E27FC236}">
                <a16:creationId xmlns:a16="http://schemas.microsoft.com/office/drawing/2014/main" id="{72F3531A-2288-8941-904A-05D055EAB8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6C42E0-EAA2-4242-BDE3-1FA3438A93C5}"/>
              </a:ext>
            </a:extLst>
          </p:cNvPr>
          <p:cNvSpPr>
            <a:spLocks noGrp="1"/>
          </p:cNvSpPr>
          <p:nvPr>
            <p:ph type="sldNum" sz="quarter" idx="12"/>
          </p:nvPr>
        </p:nvSpPr>
        <p:spPr/>
        <p:txBody>
          <a:bodyPr/>
          <a:lstStyle/>
          <a:p>
            <a:fld id="{F54E8703-B42B-C84B-8216-57360698CA72}" type="slidenum">
              <a:rPr lang="en-US" smtClean="0"/>
              <a:t>‹#›</a:t>
            </a:fld>
            <a:endParaRPr lang="en-US"/>
          </a:p>
        </p:txBody>
      </p:sp>
    </p:spTree>
    <p:extLst>
      <p:ext uri="{BB962C8B-B14F-4D97-AF65-F5344CB8AC3E}">
        <p14:creationId xmlns:p14="http://schemas.microsoft.com/office/powerpoint/2010/main" val="3740642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6D214-3AE7-3D43-B0FC-E7203CF8EF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EE46F0-9F36-D44D-8875-B7A8388A74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107CF6-418B-9A44-B02F-1BC661ADA821}"/>
              </a:ext>
            </a:extLst>
          </p:cNvPr>
          <p:cNvSpPr>
            <a:spLocks noGrp="1"/>
          </p:cNvSpPr>
          <p:nvPr>
            <p:ph type="dt" sz="half" idx="10"/>
          </p:nvPr>
        </p:nvSpPr>
        <p:spPr/>
        <p:txBody>
          <a:bodyPr/>
          <a:lstStyle/>
          <a:p>
            <a:fld id="{428F9BE2-B430-034A-AE5D-18ED44C62C07}" type="datetimeFigureOut">
              <a:rPr lang="en-US" smtClean="0"/>
              <a:t>12/11/19</a:t>
            </a:fld>
            <a:endParaRPr lang="en-US"/>
          </a:p>
        </p:txBody>
      </p:sp>
      <p:sp>
        <p:nvSpPr>
          <p:cNvPr id="5" name="Footer Placeholder 4">
            <a:extLst>
              <a:ext uri="{FF2B5EF4-FFF2-40B4-BE49-F238E27FC236}">
                <a16:creationId xmlns:a16="http://schemas.microsoft.com/office/drawing/2014/main" id="{BFEF4B15-B305-EA4B-B5EB-DEBCD4EE38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B61C2C-8507-CF45-AC44-75C29CC2E464}"/>
              </a:ext>
            </a:extLst>
          </p:cNvPr>
          <p:cNvSpPr>
            <a:spLocks noGrp="1"/>
          </p:cNvSpPr>
          <p:nvPr>
            <p:ph type="sldNum" sz="quarter" idx="12"/>
          </p:nvPr>
        </p:nvSpPr>
        <p:spPr/>
        <p:txBody>
          <a:bodyPr/>
          <a:lstStyle/>
          <a:p>
            <a:fld id="{F54E8703-B42B-C84B-8216-57360698CA72}" type="slidenum">
              <a:rPr lang="en-US" smtClean="0"/>
              <a:t>‹#›</a:t>
            </a:fld>
            <a:endParaRPr lang="en-US"/>
          </a:p>
        </p:txBody>
      </p:sp>
    </p:spTree>
    <p:extLst>
      <p:ext uri="{BB962C8B-B14F-4D97-AF65-F5344CB8AC3E}">
        <p14:creationId xmlns:p14="http://schemas.microsoft.com/office/powerpoint/2010/main" val="2416090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AA5E4D-E7E7-0C48-9BDE-393521B29A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99FBF5-3AA3-1C4E-987A-47217B716A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91A4B6-8665-B448-B1D3-92F6EC137FB4}"/>
              </a:ext>
            </a:extLst>
          </p:cNvPr>
          <p:cNvSpPr>
            <a:spLocks noGrp="1"/>
          </p:cNvSpPr>
          <p:nvPr>
            <p:ph type="dt" sz="half" idx="10"/>
          </p:nvPr>
        </p:nvSpPr>
        <p:spPr/>
        <p:txBody>
          <a:bodyPr/>
          <a:lstStyle/>
          <a:p>
            <a:fld id="{428F9BE2-B430-034A-AE5D-18ED44C62C07}" type="datetimeFigureOut">
              <a:rPr lang="en-US" smtClean="0"/>
              <a:t>12/11/19</a:t>
            </a:fld>
            <a:endParaRPr lang="en-US"/>
          </a:p>
        </p:txBody>
      </p:sp>
      <p:sp>
        <p:nvSpPr>
          <p:cNvPr id="5" name="Footer Placeholder 4">
            <a:extLst>
              <a:ext uri="{FF2B5EF4-FFF2-40B4-BE49-F238E27FC236}">
                <a16:creationId xmlns:a16="http://schemas.microsoft.com/office/drawing/2014/main" id="{ACA53735-4225-BA45-9892-3067F2F775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6269EF-3875-8E45-986C-1C861E9E2D8C}"/>
              </a:ext>
            </a:extLst>
          </p:cNvPr>
          <p:cNvSpPr>
            <a:spLocks noGrp="1"/>
          </p:cNvSpPr>
          <p:nvPr>
            <p:ph type="sldNum" sz="quarter" idx="12"/>
          </p:nvPr>
        </p:nvSpPr>
        <p:spPr/>
        <p:txBody>
          <a:bodyPr/>
          <a:lstStyle/>
          <a:p>
            <a:fld id="{F54E8703-B42B-C84B-8216-57360698CA72}" type="slidenum">
              <a:rPr lang="en-US" smtClean="0"/>
              <a:t>‹#›</a:t>
            </a:fld>
            <a:endParaRPr lang="en-US"/>
          </a:p>
        </p:txBody>
      </p:sp>
    </p:spTree>
    <p:extLst>
      <p:ext uri="{BB962C8B-B14F-4D97-AF65-F5344CB8AC3E}">
        <p14:creationId xmlns:p14="http://schemas.microsoft.com/office/powerpoint/2010/main" val="1077953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09452-3773-DE43-B78D-5EBC8C6406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7E2D46-4289-494E-9E5E-C655766F6D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F95D09-0565-6C4A-B8C2-6D6AC987FBD5}"/>
              </a:ext>
            </a:extLst>
          </p:cNvPr>
          <p:cNvSpPr>
            <a:spLocks noGrp="1"/>
          </p:cNvSpPr>
          <p:nvPr>
            <p:ph type="dt" sz="half" idx="10"/>
          </p:nvPr>
        </p:nvSpPr>
        <p:spPr/>
        <p:txBody>
          <a:bodyPr/>
          <a:lstStyle/>
          <a:p>
            <a:fld id="{428F9BE2-B430-034A-AE5D-18ED44C62C07}" type="datetimeFigureOut">
              <a:rPr lang="en-US" smtClean="0"/>
              <a:t>12/11/19</a:t>
            </a:fld>
            <a:endParaRPr lang="en-US"/>
          </a:p>
        </p:txBody>
      </p:sp>
      <p:sp>
        <p:nvSpPr>
          <p:cNvPr id="5" name="Footer Placeholder 4">
            <a:extLst>
              <a:ext uri="{FF2B5EF4-FFF2-40B4-BE49-F238E27FC236}">
                <a16:creationId xmlns:a16="http://schemas.microsoft.com/office/drawing/2014/main" id="{E2FF2175-6E3F-A046-B29F-BA57317E2A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D59959-F394-9248-B9CF-CDEE0AB9FD79}"/>
              </a:ext>
            </a:extLst>
          </p:cNvPr>
          <p:cNvSpPr>
            <a:spLocks noGrp="1"/>
          </p:cNvSpPr>
          <p:nvPr>
            <p:ph type="sldNum" sz="quarter" idx="12"/>
          </p:nvPr>
        </p:nvSpPr>
        <p:spPr/>
        <p:txBody>
          <a:bodyPr/>
          <a:lstStyle/>
          <a:p>
            <a:fld id="{F54E8703-B42B-C84B-8216-57360698CA72}" type="slidenum">
              <a:rPr lang="en-US" smtClean="0"/>
              <a:t>‹#›</a:t>
            </a:fld>
            <a:endParaRPr lang="en-US"/>
          </a:p>
        </p:txBody>
      </p:sp>
    </p:spTree>
    <p:extLst>
      <p:ext uri="{BB962C8B-B14F-4D97-AF65-F5344CB8AC3E}">
        <p14:creationId xmlns:p14="http://schemas.microsoft.com/office/powerpoint/2010/main" val="1942232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503CD-D6CD-4E40-A665-DFB30397F7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4AF95A5-E5E0-7641-8D6B-D0CA0EE803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124231-0BB9-5F40-AAE0-D74E8FF4409A}"/>
              </a:ext>
            </a:extLst>
          </p:cNvPr>
          <p:cNvSpPr>
            <a:spLocks noGrp="1"/>
          </p:cNvSpPr>
          <p:nvPr>
            <p:ph type="dt" sz="half" idx="10"/>
          </p:nvPr>
        </p:nvSpPr>
        <p:spPr/>
        <p:txBody>
          <a:bodyPr/>
          <a:lstStyle/>
          <a:p>
            <a:fld id="{428F9BE2-B430-034A-AE5D-18ED44C62C07}" type="datetimeFigureOut">
              <a:rPr lang="en-US" smtClean="0"/>
              <a:t>12/11/19</a:t>
            </a:fld>
            <a:endParaRPr lang="en-US"/>
          </a:p>
        </p:txBody>
      </p:sp>
      <p:sp>
        <p:nvSpPr>
          <p:cNvPr id="5" name="Footer Placeholder 4">
            <a:extLst>
              <a:ext uri="{FF2B5EF4-FFF2-40B4-BE49-F238E27FC236}">
                <a16:creationId xmlns:a16="http://schemas.microsoft.com/office/drawing/2014/main" id="{092D95B0-3EAD-9F4C-8309-8039673B60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5F04BF-6BAA-F744-B21F-5969B644FBEF}"/>
              </a:ext>
            </a:extLst>
          </p:cNvPr>
          <p:cNvSpPr>
            <a:spLocks noGrp="1"/>
          </p:cNvSpPr>
          <p:nvPr>
            <p:ph type="sldNum" sz="quarter" idx="12"/>
          </p:nvPr>
        </p:nvSpPr>
        <p:spPr/>
        <p:txBody>
          <a:bodyPr/>
          <a:lstStyle/>
          <a:p>
            <a:fld id="{F54E8703-B42B-C84B-8216-57360698CA72}" type="slidenum">
              <a:rPr lang="en-US" smtClean="0"/>
              <a:t>‹#›</a:t>
            </a:fld>
            <a:endParaRPr lang="en-US"/>
          </a:p>
        </p:txBody>
      </p:sp>
    </p:spTree>
    <p:extLst>
      <p:ext uri="{BB962C8B-B14F-4D97-AF65-F5344CB8AC3E}">
        <p14:creationId xmlns:p14="http://schemas.microsoft.com/office/powerpoint/2010/main" val="3645876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AAA17-FF49-9848-88B7-E3D281848D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32F867-AE1B-9848-B670-8182A118902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9FDEE4A-CE71-914D-89FA-E901084C1E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DDDB06-2758-AE46-95E5-AA86B9119485}"/>
              </a:ext>
            </a:extLst>
          </p:cNvPr>
          <p:cNvSpPr>
            <a:spLocks noGrp="1"/>
          </p:cNvSpPr>
          <p:nvPr>
            <p:ph type="dt" sz="half" idx="10"/>
          </p:nvPr>
        </p:nvSpPr>
        <p:spPr/>
        <p:txBody>
          <a:bodyPr/>
          <a:lstStyle/>
          <a:p>
            <a:fld id="{428F9BE2-B430-034A-AE5D-18ED44C62C07}" type="datetimeFigureOut">
              <a:rPr lang="en-US" smtClean="0"/>
              <a:t>12/11/19</a:t>
            </a:fld>
            <a:endParaRPr lang="en-US"/>
          </a:p>
        </p:txBody>
      </p:sp>
      <p:sp>
        <p:nvSpPr>
          <p:cNvPr id="6" name="Footer Placeholder 5">
            <a:extLst>
              <a:ext uri="{FF2B5EF4-FFF2-40B4-BE49-F238E27FC236}">
                <a16:creationId xmlns:a16="http://schemas.microsoft.com/office/drawing/2014/main" id="{C7090CE8-1EDB-8742-AE65-C8B8C714F2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5CE63F-A75E-8948-BEBB-6FCA30A557F6}"/>
              </a:ext>
            </a:extLst>
          </p:cNvPr>
          <p:cNvSpPr>
            <a:spLocks noGrp="1"/>
          </p:cNvSpPr>
          <p:nvPr>
            <p:ph type="sldNum" sz="quarter" idx="12"/>
          </p:nvPr>
        </p:nvSpPr>
        <p:spPr/>
        <p:txBody>
          <a:bodyPr/>
          <a:lstStyle/>
          <a:p>
            <a:fld id="{F54E8703-B42B-C84B-8216-57360698CA72}" type="slidenum">
              <a:rPr lang="en-US" smtClean="0"/>
              <a:t>‹#›</a:t>
            </a:fld>
            <a:endParaRPr lang="en-US"/>
          </a:p>
        </p:txBody>
      </p:sp>
    </p:spTree>
    <p:extLst>
      <p:ext uri="{BB962C8B-B14F-4D97-AF65-F5344CB8AC3E}">
        <p14:creationId xmlns:p14="http://schemas.microsoft.com/office/powerpoint/2010/main" val="187727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A7AD6-D8A4-0545-BD9E-56A57BF10F4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AF4A50-B418-474D-89C3-AF2B7207E7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5AB70A1-1873-D04B-94B1-02C75FA564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DBDF4A-AAE5-494B-8323-2142F42CF2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399A94-2E2F-7F4C-BCCD-CE060C4BFE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8941D1-DF5D-6B45-98A6-C0586A3A8C56}"/>
              </a:ext>
            </a:extLst>
          </p:cNvPr>
          <p:cNvSpPr>
            <a:spLocks noGrp="1"/>
          </p:cNvSpPr>
          <p:nvPr>
            <p:ph type="dt" sz="half" idx="10"/>
          </p:nvPr>
        </p:nvSpPr>
        <p:spPr/>
        <p:txBody>
          <a:bodyPr/>
          <a:lstStyle/>
          <a:p>
            <a:fld id="{428F9BE2-B430-034A-AE5D-18ED44C62C07}" type="datetimeFigureOut">
              <a:rPr lang="en-US" smtClean="0"/>
              <a:t>12/11/19</a:t>
            </a:fld>
            <a:endParaRPr lang="en-US"/>
          </a:p>
        </p:txBody>
      </p:sp>
      <p:sp>
        <p:nvSpPr>
          <p:cNvPr id="8" name="Footer Placeholder 7">
            <a:extLst>
              <a:ext uri="{FF2B5EF4-FFF2-40B4-BE49-F238E27FC236}">
                <a16:creationId xmlns:a16="http://schemas.microsoft.com/office/drawing/2014/main" id="{F92C55CA-C7E8-4E49-B3A6-81AF6102E67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E1154F5-12BF-D34F-A9F9-015E04A7DBEA}"/>
              </a:ext>
            </a:extLst>
          </p:cNvPr>
          <p:cNvSpPr>
            <a:spLocks noGrp="1"/>
          </p:cNvSpPr>
          <p:nvPr>
            <p:ph type="sldNum" sz="quarter" idx="12"/>
          </p:nvPr>
        </p:nvSpPr>
        <p:spPr/>
        <p:txBody>
          <a:bodyPr/>
          <a:lstStyle/>
          <a:p>
            <a:fld id="{F54E8703-B42B-C84B-8216-57360698CA72}" type="slidenum">
              <a:rPr lang="en-US" smtClean="0"/>
              <a:t>‹#›</a:t>
            </a:fld>
            <a:endParaRPr lang="en-US"/>
          </a:p>
        </p:txBody>
      </p:sp>
    </p:spTree>
    <p:extLst>
      <p:ext uri="{BB962C8B-B14F-4D97-AF65-F5344CB8AC3E}">
        <p14:creationId xmlns:p14="http://schemas.microsoft.com/office/powerpoint/2010/main" val="1716920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769FC-9847-714C-A7CB-D6E96AB05BB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7FF52FC-7632-C348-8146-736CB8BD9B02}"/>
              </a:ext>
            </a:extLst>
          </p:cNvPr>
          <p:cNvSpPr>
            <a:spLocks noGrp="1"/>
          </p:cNvSpPr>
          <p:nvPr>
            <p:ph type="dt" sz="half" idx="10"/>
          </p:nvPr>
        </p:nvSpPr>
        <p:spPr/>
        <p:txBody>
          <a:bodyPr/>
          <a:lstStyle/>
          <a:p>
            <a:fld id="{428F9BE2-B430-034A-AE5D-18ED44C62C07}" type="datetimeFigureOut">
              <a:rPr lang="en-US" smtClean="0"/>
              <a:t>12/11/19</a:t>
            </a:fld>
            <a:endParaRPr lang="en-US"/>
          </a:p>
        </p:txBody>
      </p:sp>
      <p:sp>
        <p:nvSpPr>
          <p:cNvPr id="4" name="Footer Placeholder 3">
            <a:extLst>
              <a:ext uri="{FF2B5EF4-FFF2-40B4-BE49-F238E27FC236}">
                <a16:creationId xmlns:a16="http://schemas.microsoft.com/office/drawing/2014/main" id="{8DB5273A-B59B-334A-BB61-AA61818E49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576B79-A39A-4147-B45E-003BCC1518DB}"/>
              </a:ext>
            </a:extLst>
          </p:cNvPr>
          <p:cNvSpPr>
            <a:spLocks noGrp="1"/>
          </p:cNvSpPr>
          <p:nvPr>
            <p:ph type="sldNum" sz="quarter" idx="12"/>
          </p:nvPr>
        </p:nvSpPr>
        <p:spPr/>
        <p:txBody>
          <a:bodyPr/>
          <a:lstStyle/>
          <a:p>
            <a:fld id="{F54E8703-B42B-C84B-8216-57360698CA72}" type="slidenum">
              <a:rPr lang="en-US" smtClean="0"/>
              <a:t>‹#›</a:t>
            </a:fld>
            <a:endParaRPr lang="en-US"/>
          </a:p>
        </p:txBody>
      </p:sp>
    </p:spTree>
    <p:extLst>
      <p:ext uri="{BB962C8B-B14F-4D97-AF65-F5344CB8AC3E}">
        <p14:creationId xmlns:p14="http://schemas.microsoft.com/office/powerpoint/2010/main" val="1513126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C3A494-D96E-2D45-AF62-C7559680BBA0}"/>
              </a:ext>
            </a:extLst>
          </p:cNvPr>
          <p:cNvSpPr>
            <a:spLocks noGrp="1"/>
          </p:cNvSpPr>
          <p:nvPr>
            <p:ph type="dt" sz="half" idx="10"/>
          </p:nvPr>
        </p:nvSpPr>
        <p:spPr/>
        <p:txBody>
          <a:bodyPr/>
          <a:lstStyle/>
          <a:p>
            <a:fld id="{428F9BE2-B430-034A-AE5D-18ED44C62C07}" type="datetimeFigureOut">
              <a:rPr lang="en-US" smtClean="0"/>
              <a:t>12/11/19</a:t>
            </a:fld>
            <a:endParaRPr lang="en-US"/>
          </a:p>
        </p:txBody>
      </p:sp>
      <p:sp>
        <p:nvSpPr>
          <p:cNvPr id="3" name="Footer Placeholder 2">
            <a:extLst>
              <a:ext uri="{FF2B5EF4-FFF2-40B4-BE49-F238E27FC236}">
                <a16:creationId xmlns:a16="http://schemas.microsoft.com/office/drawing/2014/main" id="{6FE3F75A-7553-EE4F-8BE5-61FA9E2302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F33134D-07D4-2145-9DFE-1C7A555D5CA6}"/>
              </a:ext>
            </a:extLst>
          </p:cNvPr>
          <p:cNvSpPr>
            <a:spLocks noGrp="1"/>
          </p:cNvSpPr>
          <p:nvPr>
            <p:ph type="sldNum" sz="quarter" idx="12"/>
          </p:nvPr>
        </p:nvSpPr>
        <p:spPr/>
        <p:txBody>
          <a:bodyPr/>
          <a:lstStyle/>
          <a:p>
            <a:fld id="{F54E8703-B42B-C84B-8216-57360698CA72}" type="slidenum">
              <a:rPr lang="en-US" smtClean="0"/>
              <a:t>‹#›</a:t>
            </a:fld>
            <a:endParaRPr lang="en-US"/>
          </a:p>
        </p:txBody>
      </p:sp>
    </p:spTree>
    <p:extLst>
      <p:ext uri="{BB962C8B-B14F-4D97-AF65-F5344CB8AC3E}">
        <p14:creationId xmlns:p14="http://schemas.microsoft.com/office/powerpoint/2010/main" val="3741113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117CB-6644-4C4D-82E1-19730A434F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F35ACFA-857F-024C-9B90-A433197B27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5CEB8C6-D84E-C14D-882A-CB7AAC1CF4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D4F44F-DEC8-E94F-A4B9-27ED999A49FE}"/>
              </a:ext>
            </a:extLst>
          </p:cNvPr>
          <p:cNvSpPr>
            <a:spLocks noGrp="1"/>
          </p:cNvSpPr>
          <p:nvPr>
            <p:ph type="dt" sz="half" idx="10"/>
          </p:nvPr>
        </p:nvSpPr>
        <p:spPr/>
        <p:txBody>
          <a:bodyPr/>
          <a:lstStyle/>
          <a:p>
            <a:fld id="{428F9BE2-B430-034A-AE5D-18ED44C62C07}" type="datetimeFigureOut">
              <a:rPr lang="en-US" smtClean="0"/>
              <a:t>12/11/19</a:t>
            </a:fld>
            <a:endParaRPr lang="en-US"/>
          </a:p>
        </p:txBody>
      </p:sp>
      <p:sp>
        <p:nvSpPr>
          <p:cNvPr id="6" name="Footer Placeholder 5">
            <a:extLst>
              <a:ext uri="{FF2B5EF4-FFF2-40B4-BE49-F238E27FC236}">
                <a16:creationId xmlns:a16="http://schemas.microsoft.com/office/drawing/2014/main" id="{DF785CC0-6585-424E-8356-A9D9B0F8D4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C4FCC2-77CC-434D-8A05-94F17968039C}"/>
              </a:ext>
            </a:extLst>
          </p:cNvPr>
          <p:cNvSpPr>
            <a:spLocks noGrp="1"/>
          </p:cNvSpPr>
          <p:nvPr>
            <p:ph type="sldNum" sz="quarter" idx="12"/>
          </p:nvPr>
        </p:nvSpPr>
        <p:spPr/>
        <p:txBody>
          <a:bodyPr/>
          <a:lstStyle/>
          <a:p>
            <a:fld id="{F54E8703-B42B-C84B-8216-57360698CA72}" type="slidenum">
              <a:rPr lang="en-US" smtClean="0"/>
              <a:t>‹#›</a:t>
            </a:fld>
            <a:endParaRPr lang="en-US"/>
          </a:p>
        </p:txBody>
      </p:sp>
    </p:spTree>
    <p:extLst>
      <p:ext uri="{BB962C8B-B14F-4D97-AF65-F5344CB8AC3E}">
        <p14:creationId xmlns:p14="http://schemas.microsoft.com/office/powerpoint/2010/main" val="2097482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A566B-F575-FC49-9700-26AF973001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535C47-C4D3-BC4A-B01F-4D0D0A3FFD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1EB4671-6302-7B45-A716-E79217967B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17D091-95BB-EA45-A6EF-5FDDF165BD3B}"/>
              </a:ext>
            </a:extLst>
          </p:cNvPr>
          <p:cNvSpPr>
            <a:spLocks noGrp="1"/>
          </p:cNvSpPr>
          <p:nvPr>
            <p:ph type="dt" sz="half" idx="10"/>
          </p:nvPr>
        </p:nvSpPr>
        <p:spPr/>
        <p:txBody>
          <a:bodyPr/>
          <a:lstStyle/>
          <a:p>
            <a:fld id="{428F9BE2-B430-034A-AE5D-18ED44C62C07}" type="datetimeFigureOut">
              <a:rPr lang="en-US" smtClean="0"/>
              <a:t>12/11/19</a:t>
            </a:fld>
            <a:endParaRPr lang="en-US"/>
          </a:p>
        </p:txBody>
      </p:sp>
      <p:sp>
        <p:nvSpPr>
          <p:cNvPr id="6" name="Footer Placeholder 5">
            <a:extLst>
              <a:ext uri="{FF2B5EF4-FFF2-40B4-BE49-F238E27FC236}">
                <a16:creationId xmlns:a16="http://schemas.microsoft.com/office/drawing/2014/main" id="{8BDB5ABD-EC06-A041-B1FC-0ACA78E537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812CF8-2B0F-8F4C-A8E0-87C8A8694C39}"/>
              </a:ext>
            </a:extLst>
          </p:cNvPr>
          <p:cNvSpPr>
            <a:spLocks noGrp="1"/>
          </p:cNvSpPr>
          <p:nvPr>
            <p:ph type="sldNum" sz="quarter" idx="12"/>
          </p:nvPr>
        </p:nvSpPr>
        <p:spPr/>
        <p:txBody>
          <a:bodyPr/>
          <a:lstStyle/>
          <a:p>
            <a:fld id="{F54E8703-B42B-C84B-8216-57360698CA72}" type="slidenum">
              <a:rPr lang="en-US" smtClean="0"/>
              <a:t>‹#›</a:t>
            </a:fld>
            <a:endParaRPr lang="en-US"/>
          </a:p>
        </p:txBody>
      </p:sp>
    </p:spTree>
    <p:extLst>
      <p:ext uri="{BB962C8B-B14F-4D97-AF65-F5344CB8AC3E}">
        <p14:creationId xmlns:p14="http://schemas.microsoft.com/office/powerpoint/2010/main" val="2482416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5BC741-0315-7849-BBF7-791F736EA5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787411A-4707-644C-9009-D5434D72A6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4117D8-D25F-7944-9665-9C73467945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8F9BE2-B430-034A-AE5D-18ED44C62C07}" type="datetimeFigureOut">
              <a:rPr lang="en-US" smtClean="0"/>
              <a:t>12/11/19</a:t>
            </a:fld>
            <a:endParaRPr lang="en-US"/>
          </a:p>
        </p:txBody>
      </p:sp>
      <p:sp>
        <p:nvSpPr>
          <p:cNvPr id="5" name="Footer Placeholder 4">
            <a:extLst>
              <a:ext uri="{FF2B5EF4-FFF2-40B4-BE49-F238E27FC236}">
                <a16:creationId xmlns:a16="http://schemas.microsoft.com/office/drawing/2014/main" id="{BD44BE8A-0724-9C45-83D2-9FED4A58E3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88DF0BC-4747-4F4C-A084-94CDEFBC15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4E8703-B42B-C84B-8216-57360698CA72}" type="slidenum">
              <a:rPr lang="en-US" smtClean="0"/>
              <a:t>‹#›</a:t>
            </a:fld>
            <a:endParaRPr lang="en-US"/>
          </a:p>
        </p:txBody>
      </p:sp>
    </p:spTree>
    <p:extLst>
      <p:ext uri="{BB962C8B-B14F-4D97-AF65-F5344CB8AC3E}">
        <p14:creationId xmlns:p14="http://schemas.microsoft.com/office/powerpoint/2010/main" val="33290667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 up of a keyboard&#10;&#10;Description automatically generated">
            <a:extLst>
              <a:ext uri="{FF2B5EF4-FFF2-40B4-BE49-F238E27FC236}">
                <a16:creationId xmlns:a16="http://schemas.microsoft.com/office/drawing/2014/main" id="{C59DE129-2B5B-C94A-9680-0440FD633A5F}"/>
              </a:ext>
            </a:extLst>
          </p:cNvPr>
          <p:cNvPicPr>
            <a:picLocks noChangeAspect="1"/>
          </p:cNvPicPr>
          <p:nvPr/>
        </p:nvPicPr>
        <p:blipFill rotWithShape="1">
          <a:blip r:embed="rId3"/>
          <a:srcRect t="9892" b="18452"/>
          <a:stretch/>
        </p:blipFill>
        <p:spPr>
          <a:xfrm>
            <a:off x="20" y="10"/>
            <a:ext cx="12191980" cy="6857990"/>
          </a:xfrm>
          <a:prstGeom prst="rect">
            <a:avLst/>
          </a:prstGeom>
        </p:spPr>
      </p:pic>
      <p:sp>
        <p:nvSpPr>
          <p:cNvPr id="18"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CE2201C4-5B99-C24B-A132-00A788E23D94}"/>
              </a:ext>
            </a:extLst>
          </p:cNvPr>
          <p:cNvSpPr>
            <a:spLocks noGrp="1"/>
          </p:cNvSpPr>
          <p:nvPr>
            <p:ph type="ctrTitle"/>
          </p:nvPr>
        </p:nvSpPr>
        <p:spPr>
          <a:xfrm>
            <a:off x="8022021" y="3231931"/>
            <a:ext cx="3852041" cy="1834056"/>
          </a:xfrm>
        </p:spPr>
        <p:txBody>
          <a:bodyPr>
            <a:normAutofit/>
          </a:bodyPr>
          <a:lstStyle/>
          <a:p>
            <a:r>
              <a:rPr lang="en-US" sz="4000" dirty="0"/>
              <a:t>Wikipedia Web Traffic Project </a:t>
            </a:r>
          </a:p>
        </p:txBody>
      </p:sp>
      <p:sp>
        <p:nvSpPr>
          <p:cNvPr id="3" name="Subtitle 2">
            <a:extLst>
              <a:ext uri="{FF2B5EF4-FFF2-40B4-BE49-F238E27FC236}">
                <a16:creationId xmlns:a16="http://schemas.microsoft.com/office/drawing/2014/main" id="{8E18392F-7FEE-B443-9D2B-DCD43DEF2B8E}"/>
              </a:ext>
            </a:extLst>
          </p:cNvPr>
          <p:cNvSpPr>
            <a:spLocks noGrp="1"/>
          </p:cNvSpPr>
          <p:nvPr>
            <p:ph type="subTitle" idx="1"/>
          </p:nvPr>
        </p:nvSpPr>
        <p:spPr>
          <a:xfrm>
            <a:off x="7782910" y="5242675"/>
            <a:ext cx="4330262" cy="683284"/>
          </a:xfrm>
        </p:spPr>
        <p:txBody>
          <a:bodyPr>
            <a:normAutofit/>
          </a:bodyPr>
          <a:lstStyle/>
          <a:p>
            <a:r>
              <a:rPr lang="en-US" sz="2000" dirty="0" err="1"/>
              <a:t>Shreyak</a:t>
            </a:r>
            <a:r>
              <a:rPr lang="en-US" sz="2000" dirty="0"/>
              <a:t> </a:t>
            </a:r>
          </a:p>
        </p:txBody>
      </p:sp>
      <p:cxnSp>
        <p:nvCxnSpPr>
          <p:cNvPr id="20" name="Straight Connector 19">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21839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E91CB-7A9A-1C4D-B440-A70EEDC63A22}"/>
              </a:ext>
            </a:extLst>
          </p:cNvPr>
          <p:cNvSpPr>
            <a:spLocks noGrp="1"/>
          </p:cNvSpPr>
          <p:nvPr>
            <p:ph type="title"/>
          </p:nvPr>
        </p:nvSpPr>
        <p:spPr>
          <a:xfrm>
            <a:off x="0" y="463549"/>
            <a:ext cx="10515600" cy="434975"/>
          </a:xfrm>
        </p:spPr>
        <p:txBody>
          <a:bodyPr>
            <a:normAutofit fontScale="90000"/>
          </a:bodyPr>
          <a:lstStyle/>
          <a:p>
            <a:r>
              <a:rPr lang="en-US" u="sng" dirty="0"/>
              <a:t>Vector Autoregression (VAR)</a:t>
            </a:r>
            <a:br>
              <a:rPr lang="en-US" u="sng" dirty="0"/>
            </a:br>
            <a:endParaRPr lang="en-US" u="sng" dirty="0"/>
          </a:p>
        </p:txBody>
      </p:sp>
      <p:sp>
        <p:nvSpPr>
          <p:cNvPr id="3" name="Content Placeholder 2">
            <a:extLst>
              <a:ext uri="{FF2B5EF4-FFF2-40B4-BE49-F238E27FC236}">
                <a16:creationId xmlns:a16="http://schemas.microsoft.com/office/drawing/2014/main" id="{01CBC880-DE64-DF47-A361-3C69412FEAE8}"/>
              </a:ext>
            </a:extLst>
          </p:cNvPr>
          <p:cNvSpPr>
            <a:spLocks noGrp="1"/>
          </p:cNvSpPr>
          <p:nvPr>
            <p:ph idx="1"/>
          </p:nvPr>
        </p:nvSpPr>
        <p:spPr>
          <a:xfrm>
            <a:off x="0" y="681036"/>
            <a:ext cx="11353800" cy="5195890"/>
          </a:xfrm>
        </p:spPr>
        <p:txBody>
          <a:bodyPr>
            <a:normAutofit fontScale="92500" lnSpcReduction="20000"/>
          </a:bodyPr>
          <a:lstStyle/>
          <a:p>
            <a:r>
              <a:rPr lang="en-US" dirty="0"/>
              <a:t> Series </a:t>
            </a:r>
          </a:p>
          <a:p>
            <a:endParaRPr lang="en-US" dirty="0"/>
          </a:p>
          <a:p>
            <a:r>
              <a:rPr lang="en-US" dirty="0"/>
              <a:t> granger causality tests</a:t>
            </a:r>
          </a:p>
          <a:p>
            <a:endParaRPr lang="en-US" dirty="0"/>
          </a:p>
          <a:p>
            <a:r>
              <a:rPr lang="en-US" dirty="0"/>
              <a:t> cointegration test</a:t>
            </a:r>
          </a:p>
          <a:p>
            <a:endParaRPr lang="en-US" dirty="0"/>
          </a:p>
          <a:p>
            <a:endParaRPr lang="en-US" dirty="0"/>
          </a:p>
          <a:p>
            <a:pPr marL="0" indent="0">
              <a:buNone/>
            </a:pPr>
            <a:r>
              <a:rPr lang="en-US" dirty="0"/>
              <a:t> </a:t>
            </a:r>
          </a:p>
          <a:p>
            <a:r>
              <a:rPr lang="en-US" dirty="0"/>
              <a:t>Augmented Dickey-Fuller</a:t>
            </a:r>
          </a:p>
          <a:p>
            <a:endParaRPr lang="en-US" dirty="0"/>
          </a:p>
          <a:p>
            <a:pPr marL="0" indent="0">
              <a:buNone/>
            </a:pPr>
            <a:endParaRPr lang="en-US" dirty="0"/>
          </a:p>
          <a:p>
            <a:r>
              <a:rPr lang="en-US" dirty="0"/>
              <a:t>Lag Order Selection </a:t>
            </a:r>
          </a:p>
        </p:txBody>
      </p:sp>
      <p:pic>
        <p:nvPicPr>
          <p:cNvPr id="7" name="Picture 6" descr="A pencil on a white background&#10;&#10;Description automatically generated">
            <a:extLst>
              <a:ext uri="{FF2B5EF4-FFF2-40B4-BE49-F238E27FC236}">
                <a16:creationId xmlns:a16="http://schemas.microsoft.com/office/drawing/2014/main" id="{A0A98CD1-FBB7-D644-8C64-EE10E4F59CAC}"/>
              </a:ext>
            </a:extLst>
          </p:cNvPr>
          <p:cNvPicPr>
            <a:picLocks noChangeAspect="1"/>
          </p:cNvPicPr>
          <p:nvPr/>
        </p:nvPicPr>
        <p:blipFill>
          <a:blip r:embed="rId3"/>
          <a:stretch>
            <a:fillRect/>
          </a:stretch>
        </p:blipFill>
        <p:spPr>
          <a:xfrm>
            <a:off x="4786313" y="681036"/>
            <a:ext cx="6692900" cy="3962400"/>
          </a:xfrm>
          <a:prstGeom prst="rect">
            <a:avLst/>
          </a:prstGeom>
        </p:spPr>
      </p:pic>
      <p:sp>
        <p:nvSpPr>
          <p:cNvPr id="8" name="Down Arrow 7">
            <a:extLst>
              <a:ext uri="{FF2B5EF4-FFF2-40B4-BE49-F238E27FC236}">
                <a16:creationId xmlns:a16="http://schemas.microsoft.com/office/drawing/2014/main" id="{DC218BE5-C930-8F4D-B2F3-5D530C86FFE5}"/>
              </a:ext>
            </a:extLst>
          </p:cNvPr>
          <p:cNvSpPr/>
          <p:nvPr/>
        </p:nvSpPr>
        <p:spPr>
          <a:xfrm rot="5400000">
            <a:off x="2999579" y="-257176"/>
            <a:ext cx="576266" cy="2746376"/>
          </a:xfrm>
          <a:prstGeom prst="downArrow">
            <a:avLst>
              <a:gd name="adj1" fmla="val 50000"/>
              <a:gd name="adj2" fmla="val 48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a:extLst>
              <a:ext uri="{FF2B5EF4-FFF2-40B4-BE49-F238E27FC236}">
                <a16:creationId xmlns:a16="http://schemas.microsoft.com/office/drawing/2014/main" id="{A8CD9150-BDF3-1C45-A437-8B8D33A8B880}"/>
              </a:ext>
            </a:extLst>
          </p:cNvPr>
          <p:cNvSpPr/>
          <p:nvPr/>
        </p:nvSpPr>
        <p:spPr>
          <a:xfrm>
            <a:off x="396873" y="983062"/>
            <a:ext cx="528638" cy="5762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a:extLst>
              <a:ext uri="{FF2B5EF4-FFF2-40B4-BE49-F238E27FC236}">
                <a16:creationId xmlns:a16="http://schemas.microsoft.com/office/drawing/2014/main" id="{79E678AC-5853-F643-925E-A95D52658B3C}"/>
              </a:ext>
            </a:extLst>
          </p:cNvPr>
          <p:cNvSpPr/>
          <p:nvPr/>
        </p:nvSpPr>
        <p:spPr>
          <a:xfrm>
            <a:off x="396873" y="1803011"/>
            <a:ext cx="528638" cy="5762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78B481D4-770C-E840-9054-D5BDBCF4D44A}"/>
              </a:ext>
            </a:extLst>
          </p:cNvPr>
          <p:cNvSpPr/>
          <p:nvPr/>
        </p:nvSpPr>
        <p:spPr>
          <a:xfrm>
            <a:off x="396873" y="2622549"/>
            <a:ext cx="528638" cy="11263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B6554B14-86FC-0541-A622-8F296C0D4001}"/>
              </a:ext>
            </a:extLst>
          </p:cNvPr>
          <p:cNvSpPr/>
          <p:nvPr/>
        </p:nvSpPr>
        <p:spPr>
          <a:xfrm>
            <a:off x="396873" y="4236242"/>
            <a:ext cx="528638" cy="8143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device with a screen&#10;&#10;Description automatically generated">
            <a:extLst>
              <a:ext uri="{FF2B5EF4-FFF2-40B4-BE49-F238E27FC236}">
                <a16:creationId xmlns:a16="http://schemas.microsoft.com/office/drawing/2014/main" id="{E5AC7A98-E30F-2A41-B482-FD6A4C3A5BC8}"/>
              </a:ext>
            </a:extLst>
          </p:cNvPr>
          <p:cNvPicPr>
            <a:picLocks noChangeAspect="1"/>
          </p:cNvPicPr>
          <p:nvPr/>
        </p:nvPicPr>
        <p:blipFill>
          <a:blip r:embed="rId4"/>
          <a:stretch>
            <a:fillRect/>
          </a:stretch>
        </p:blipFill>
        <p:spPr>
          <a:xfrm>
            <a:off x="1271586" y="2669379"/>
            <a:ext cx="2746376" cy="1079500"/>
          </a:xfrm>
          <a:prstGeom prst="rect">
            <a:avLst/>
          </a:prstGeom>
        </p:spPr>
      </p:pic>
    </p:spTree>
    <p:extLst>
      <p:ext uri="{BB962C8B-B14F-4D97-AF65-F5344CB8AC3E}">
        <p14:creationId xmlns:p14="http://schemas.microsoft.com/office/powerpoint/2010/main" val="4070507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98D03-B019-154F-A88B-FC637E43EEF7}"/>
              </a:ext>
            </a:extLst>
          </p:cNvPr>
          <p:cNvSpPr>
            <a:spLocks noGrp="1"/>
          </p:cNvSpPr>
          <p:nvPr>
            <p:ph type="title"/>
          </p:nvPr>
        </p:nvSpPr>
        <p:spPr>
          <a:xfrm>
            <a:off x="76200" y="-51196"/>
            <a:ext cx="10515600" cy="1325563"/>
          </a:xfrm>
        </p:spPr>
        <p:txBody>
          <a:bodyPr/>
          <a:lstStyle/>
          <a:p>
            <a:r>
              <a:rPr lang="en-US" u="sng" dirty="0"/>
              <a:t>Var results </a:t>
            </a:r>
          </a:p>
        </p:txBody>
      </p:sp>
      <p:pic>
        <p:nvPicPr>
          <p:cNvPr id="5" name="Content Placeholder 4">
            <a:extLst>
              <a:ext uri="{FF2B5EF4-FFF2-40B4-BE49-F238E27FC236}">
                <a16:creationId xmlns:a16="http://schemas.microsoft.com/office/drawing/2014/main" id="{54B7E554-1C6F-7542-90C5-13623334CEA9}"/>
              </a:ext>
            </a:extLst>
          </p:cNvPr>
          <p:cNvPicPr>
            <a:picLocks noGrp="1" noChangeAspect="1"/>
          </p:cNvPicPr>
          <p:nvPr>
            <p:ph idx="1"/>
          </p:nvPr>
        </p:nvPicPr>
        <p:blipFill>
          <a:blip r:embed="rId3"/>
          <a:stretch>
            <a:fillRect/>
          </a:stretch>
        </p:blipFill>
        <p:spPr>
          <a:xfrm>
            <a:off x="572667" y="4611687"/>
            <a:ext cx="8246316" cy="1565276"/>
          </a:xfrm>
        </p:spPr>
      </p:pic>
      <p:pic>
        <p:nvPicPr>
          <p:cNvPr id="7" name="Picture 6">
            <a:extLst>
              <a:ext uri="{FF2B5EF4-FFF2-40B4-BE49-F238E27FC236}">
                <a16:creationId xmlns:a16="http://schemas.microsoft.com/office/drawing/2014/main" id="{0D6595A9-9AD4-4048-9CE2-51F9F6C13AF9}"/>
              </a:ext>
            </a:extLst>
          </p:cNvPr>
          <p:cNvPicPr>
            <a:picLocks noChangeAspect="1"/>
          </p:cNvPicPr>
          <p:nvPr/>
        </p:nvPicPr>
        <p:blipFill>
          <a:blip r:embed="rId4"/>
          <a:stretch>
            <a:fillRect/>
          </a:stretch>
        </p:blipFill>
        <p:spPr>
          <a:xfrm>
            <a:off x="6170614" y="1068784"/>
            <a:ext cx="5870575" cy="3217863"/>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9B556FD6-F8CE-A34A-84EA-2A164D0F5AC5}"/>
              </a:ext>
            </a:extLst>
          </p:cNvPr>
          <p:cNvPicPr>
            <a:picLocks noChangeAspect="1"/>
          </p:cNvPicPr>
          <p:nvPr/>
        </p:nvPicPr>
        <p:blipFill>
          <a:blip r:embed="rId5"/>
          <a:stretch>
            <a:fillRect/>
          </a:stretch>
        </p:blipFill>
        <p:spPr>
          <a:xfrm>
            <a:off x="150813" y="870347"/>
            <a:ext cx="5945188" cy="3614738"/>
          </a:xfrm>
          <a:prstGeom prst="rect">
            <a:avLst/>
          </a:prstGeom>
        </p:spPr>
      </p:pic>
    </p:spTree>
    <p:extLst>
      <p:ext uri="{BB962C8B-B14F-4D97-AF65-F5344CB8AC3E}">
        <p14:creationId xmlns:p14="http://schemas.microsoft.com/office/powerpoint/2010/main" val="1991523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7977A-36E5-AE4E-B14D-47DCB1909887}"/>
              </a:ext>
            </a:extLst>
          </p:cNvPr>
          <p:cNvSpPr>
            <a:spLocks noGrp="1"/>
          </p:cNvSpPr>
          <p:nvPr>
            <p:ph type="title"/>
          </p:nvPr>
        </p:nvSpPr>
        <p:spPr>
          <a:xfrm>
            <a:off x="0" y="18256"/>
            <a:ext cx="5272088" cy="810420"/>
          </a:xfrm>
        </p:spPr>
        <p:txBody>
          <a:bodyPr/>
          <a:lstStyle/>
          <a:p>
            <a:r>
              <a:rPr lang="en-US" u="sng" dirty="0"/>
              <a:t>Seq2Seq (using LSTM)</a:t>
            </a:r>
          </a:p>
        </p:txBody>
      </p:sp>
      <p:pic>
        <p:nvPicPr>
          <p:cNvPr id="5" name="Content Placeholder 4" descr="A close up of a map&#10;&#10;Description automatically generated">
            <a:extLst>
              <a:ext uri="{FF2B5EF4-FFF2-40B4-BE49-F238E27FC236}">
                <a16:creationId xmlns:a16="http://schemas.microsoft.com/office/drawing/2014/main" id="{A5B39EBD-E075-9245-B84C-3AF0960CE01C}"/>
              </a:ext>
            </a:extLst>
          </p:cNvPr>
          <p:cNvPicPr>
            <a:picLocks noGrp="1" noChangeAspect="1"/>
          </p:cNvPicPr>
          <p:nvPr>
            <p:ph idx="1"/>
          </p:nvPr>
        </p:nvPicPr>
        <p:blipFill>
          <a:blip r:embed="rId3"/>
          <a:stretch>
            <a:fillRect/>
          </a:stretch>
        </p:blipFill>
        <p:spPr>
          <a:xfrm>
            <a:off x="877888" y="1894682"/>
            <a:ext cx="9245600" cy="3327400"/>
          </a:xfrm>
        </p:spPr>
      </p:pic>
      <p:sp>
        <p:nvSpPr>
          <p:cNvPr id="6" name="TextBox 5">
            <a:extLst>
              <a:ext uri="{FF2B5EF4-FFF2-40B4-BE49-F238E27FC236}">
                <a16:creationId xmlns:a16="http://schemas.microsoft.com/office/drawing/2014/main" id="{65017C09-E3FC-4F4E-9FEE-571B84621D70}"/>
              </a:ext>
            </a:extLst>
          </p:cNvPr>
          <p:cNvSpPr txBox="1"/>
          <p:nvPr/>
        </p:nvSpPr>
        <p:spPr>
          <a:xfrm>
            <a:off x="1042988" y="3244334"/>
            <a:ext cx="842962" cy="369332"/>
          </a:xfrm>
          <a:prstGeom prst="rect">
            <a:avLst/>
          </a:prstGeom>
          <a:noFill/>
        </p:spPr>
        <p:txBody>
          <a:bodyPr wrap="square" rtlCol="0">
            <a:spAutoFit/>
          </a:bodyPr>
          <a:lstStyle/>
          <a:p>
            <a:r>
              <a:rPr lang="en-US" dirty="0"/>
              <a:t>LSTM</a:t>
            </a:r>
          </a:p>
        </p:txBody>
      </p:sp>
      <p:sp>
        <p:nvSpPr>
          <p:cNvPr id="7" name="TextBox 6">
            <a:extLst>
              <a:ext uri="{FF2B5EF4-FFF2-40B4-BE49-F238E27FC236}">
                <a16:creationId xmlns:a16="http://schemas.microsoft.com/office/drawing/2014/main" id="{5416D692-9A66-8945-A5C7-3FCCD89E0CA7}"/>
              </a:ext>
            </a:extLst>
          </p:cNvPr>
          <p:cNvSpPr txBox="1"/>
          <p:nvPr/>
        </p:nvSpPr>
        <p:spPr>
          <a:xfrm>
            <a:off x="3053557" y="3328511"/>
            <a:ext cx="842962" cy="369332"/>
          </a:xfrm>
          <a:prstGeom prst="rect">
            <a:avLst/>
          </a:prstGeom>
          <a:noFill/>
        </p:spPr>
        <p:txBody>
          <a:bodyPr wrap="square" rtlCol="0">
            <a:spAutoFit/>
          </a:bodyPr>
          <a:lstStyle/>
          <a:p>
            <a:r>
              <a:rPr lang="en-US" dirty="0"/>
              <a:t>LSTM</a:t>
            </a:r>
          </a:p>
        </p:txBody>
      </p:sp>
      <p:sp>
        <p:nvSpPr>
          <p:cNvPr id="8" name="TextBox 7">
            <a:extLst>
              <a:ext uri="{FF2B5EF4-FFF2-40B4-BE49-F238E27FC236}">
                <a16:creationId xmlns:a16="http://schemas.microsoft.com/office/drawing/2014/main" id="{2D801C98-97E2-B643-8723-EB6AA7A8B708}"/>
              </a:ext>
            </a:extLst>
          </p:cNvPr>
          <p:cNvSpPr txBox="1"/>
          <p:nvPr/>
        </p:nvSpPr>
        <p:spPr>
          <a:xfrm>
            <a:off x="2010570" y="3318985"/>
            <a:ext cx="842962" cy="369332"/>
          </a:xfrm>
          <a:prstGeom prst="rect">
            <a:avLst/>
          </a:prstGeom>
          <a:noFill/>
        </p:spPr>
        <p:txBody>
          <a:bodyPr wrap="square" rtlCol="0">
            <a:spAutoFit/>
          </a:bodyPr>
          <a:lstStyle/>
          <a:p>
            <a:r>
              <a:rPr lang="en-US" dirty="0"/>
              <a:t>LSTM</a:t>
            </a:r>
          </a:p>
        </p:txBody>
      </p:sp>
      <p:sp>
        <p:nvSpPr>
          <p:cNvPr id="9" name="TextBox 8">
            <a:extLst>
              <a:ext uri="{FF2B5EF4-FFF2-40B4-BE49-F238E27FC236}">
                <a16:creationId xmlns:a16="http://schemas.microsoft.com/office/drawing/2014/main" id="{2E981621-CDEF-1A44-B951-37D229B18E87}"/>
              </a:ext>
            </a:extLst>
          </p:cNvPr>
          <p:cNvSpPr txBox="1"/>
          <p:nvPr/>
        </p:nvSpPr>
        <p:spPr>
          <a:xfrm>
            <a:off x="6732588" y="3328511"/>
            <a:ext cx="842962" cy="369332"/>
          </a:xfrm>
          <a:prstGeom prst="rect">
            <a:avLst/>
          </a:prstGeom>
          <a:noFill/>
        </p:spPr>
        <p:txBody>
          <a:bodyPr wrap="square" rtlCol="0">
            <a:spAutoFit/>
          </a:bodyPr>
          <a:lstStyle/>
          <a:p>
            <a:r>
              <a:rPr lang="en-US" dirty="0"/>
              <a:t>LSTM</a:t>
            </a:r>
          </a:p>
        </p:txBody>
      </p:sp>
      <p:sp>
        <p:nvSpPr>
          <p:cNvPr id="10" name="TextBox 9">
            <a:extLst>
              <a:ext uri="{FF2B5EF4-FFF2-40B4-BE49-F238E27FC236}">
                <a16:creationId xmlns:a16="http://schemas.microsoft.com/office/drawing/2014/main" id="{30826D99-CDAA-5A40-BC49-87DC3B38FF17}"/>
              </a:ext>
            </a:extLst>
          </p:cNvPr>
          <p:cNvSpPr txBox="1"/>
          <p:nvPr/>
        </p:nvSpPr>
        <p:spPr>
          <a:xfrm>
            <a:off x="5735638" y="3323748"/>
            <a:ext cx="842962" cy="369332"/>
          </a:xfrm>
          <a:prstGeom prst="rect">
            <a:avLst/>
          </a:prstGeom>
          <a:noFill/>
        </p:spPr>
        <p:txBody>
          <a:bodyPr wrap="square" rtlCol="0">
            <a:spAutoFit/>
          </a:bodyPr>
          <a:lstStyle/>
          <a:p>
            <a:r>
              <a:rPr lang="en-US" dirty="0"/>
              <a:t>LSTM</a:t>
            </a:r>
          </a:p>
        </p:txBody>
      </p:sp>
      <p:sp>
        <p:nvSpPr>
          <p:cNvPr id="11" name="TextBox 10">
            <a:extLst>
              <a:ext uri="{FF2B5EF4-FFF2-40B4-BE49-F238E27FC236}">
                <a16:creationId xmlns:a16="http://schemas.microsoft.com/office/drawing/2014/main" id="{F997E9EF-CF73-E640-B798-99D36AB83A1A}"/>
              </a:ext>
            </a:extLst>
          </p:cNvPr>
          <p:cNvSpPr txBox="1"/>
          <p:nvPr/>
        </p:nvSpPr>
        <p:spPr>
          <a:xfrm>
            <a:off x="7805739" y="3266420"/>
            <a:ext cx="842962" cy="369332"/>
          </a:xfrm>
          <a:prstGeom prst="rect">
            <a:avLst/>
          </a:prstGeom>
          <a:noFill/>
        </p:spPr>
        <p:txBody>
          <a:bodyPr wrap="square" rtlCol="0">
            <a:spAutoFit/>
          </a:bodyPr>
          <a:lstStyle/>
          <a:p>
            <a:r>
              <a:rPr lang="en-US" dirty="0"/>
              <a:t>LSTM</a:t>
            </a:r>
          </a:p>
        </p:txBody>
      </p:sp>
      <p:sp>
        <p:nvSpPr>
          <p:cNvPr id="12" name="TextBox 11">
            <a:extLst>
              <a:ext uri="{FF2B5EF4-FFF2-40B4-BE49-F238E27FC236}">
                <a16:creationId xmlns:a16="http://schemas.microsoft.com/office/drawing/2014/main" id="{0A807214-2862-BC41-A0C4-3FDC0DF7553E}"/>
              </a:ext>
            </a:extLst>
          </p:cNvPr>
          <p:cNvSpPr txBox="1"/>
          <p:nvPr/>
        </p:nvSpPr>
        <p:spPr>
          <a:xfrm>
            <a:off x="8801101" y="3262312"/>
            <a:ext cx="842962" cy="369332"/>
          </a:xfrm>
          <a:prstGeom prst="rect">
            <a:avLst/>
          </a:prstGeom>
          <a:noFill/>
        </p:spPr>
        <p:txBody>
          <a:bodyPr wrap="square" rtlCol="0">
            <a:spAutoFit/>
          </a:bodyPr>
          <a:lstStyle/>
          <a:p>
            <a:r>
              <a:rPr lang="en-US" dirty="0"/>
              <a:t>LSTM</a:t>
            </a:r>
          </a:p>
        </p:txBody>
      </p:sp>
      <p:sp>
        <p:nvSpPr>
          <p:cNvPr id="13" name="TextBox 12">
            <a:extLst>
              <a:ext uri="{FF2B5EF4-FFF2-40B4-BE49-F238E27FC236}">
                <a16:creationId xmlns:a16="http://schemas.microsoft.com/office/drawing/2014/main" id="{32F6D673-4B14-764F-84FA-D8D3D5129AED}"/>
              </a:ext>
            </a:extLst>
          </p:cNvPr>
          <p:cNvSpPr txBox="1"/>
          <p:nvPr/>
        </p:nvSpPr>
        <p:spPr>
          <a:xfrm>
            <a:off x="4065192" y="3285172"/>
            <a:ext cx="842962" cy="369332"/>
          </a:xfrm>
          <a:prstGeom prst="rect">
            <a:avLst/>
          </a:prstGeom>
          <a:noFill/>
        </p:spPr>
        <p:txBody>
          <a:bodyPr wrap="square" rtlCol="0">
            <a:spAutoFit/>
          </a:bodyPr>
          <a:lstStyle/>
          <a:p>
            <a:r>
              <a:rPr lang="en-US" dirty="0"/>
              <a:t>LSTM</a:t>
            </a:r>
          </a:p>
        </p:txBody>
      </p:sp>
      <p:sp>
        <p:nvSpPr>
          <p:cNvPr id="16" name="Down Arrow 15">
            <a:extLst>
              <a:ext uri="{FF2B5EF4-FFF2-40B4-BE49-F238E27FC236}">
                <a16:creationId xmlns:a16="http://schemas.microsoft.com/office/drawing/2014/main" id="{89890E01-F59A-6F4C-A402-E24137A5A20A}"/>
              </a:ext>
            </a:extLst>
          </p:cNvPr>
          <p:cNvSpPr/>
          <p:nvPr/>
        </p:nvSpPr>
        <p:spPr>
          <a:xfrm rot="16200000">
            <a:off x="4189414" y="1223800"/>
            <a:ext cx="171450" cy="3021807"/>
          </a:xfrm>
          <a:prstGeom prst="downArrow">
            <a:avLst>
              <a:gd name="adj1" fmla="val 50000"/>
              <a:gd name="adj2" fmla="val 575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C1D22E6-F9C5-D647-A09B-682C883CE20E}"/>
              </a:ext>
            </a:extLst>
          </p:cNvPr>
          <p:cNvSpPr txBox="1"/>
          <p:nvPr/>
        </p:nvSpPr>
        <p:spPr>
          <a:xfrm>
            <a:off x="794545" y="1965839"/>
            <a:ext cx="2259012" cy="369332"/>
          </a:xfrm>
          <a:prstGeom prst="rect">
            <a:avLst/>
          </a:prstGeom>
          <a:noFill/>
        </p:spPr>
        <p:txBody>
          <a:bodyPr wrap="square" rtlCol="0">
            <a:spAutoFit/>
          </a:bodyPr>
          <a:lstStyle/>
          <a:p>
            <a:r>
              <a:rPr lang="en-US" dirty="0"/>
              <a:t>1</a:t>
            </a:r>
            <a:r>
              <a:rPr lang="en-US" baseline="30000" dirty="0"/>
              <a:t>st</a:t>
            </a:r>
            <a:r>
              <a:rPr lang="en-US" dirty="0"/>
              <a:t> July,15 –3</a:t>
            </a:r>
            <a:r>
              <a:rPr lang="en-US" baseline="30000" dirty="0"/>
              <a:t>rd</a:t>
            </a:r>
            <a:r>
              <a:rPr lang="en-US" dirty="0"/>
              <a:t> Dec,16</a:t>
            </a:r>
          </a:p>
        </p:txBody>
      </p:sp>
      <p:sp>
        <p:nvSpPr>
          <p:cNvPr id="18" name="TextBox 17">
            <a:extLst>
              <a:ext uri="{FF2B5EF4-FFF2-40B4-BE49-F238E27FC236}">
                <a16:creationId xmlns:a16="http://schemas.microsoft.com/office/drawing/2014/main" id="{59A14E79-2962-0945-B5B1-F25663D46A14}"/>
              </a:ext>
            </a:extLst>
          </p:cNvPr>
          <p:cNvSpPr txBox="1"/>
          <p:nvPr/>
        </p:nvSpPr>
        <p:spPr>
          <a:xfrm>
            <a:off x="3475038" y="1965839"/>
            <a:ext cx="2551111" cy="369332"/>
          </a:xfrm>
          <a:prstGeom prst="rect">
            <a:avLst/>
          </a:prstGeom>
          <a:noFill/>
        </p:spPr>
        <p:txBody>
          <a:bodyPr wrap="square" rtlCol="0">
            <a:spAutoFit/>
          </a:bodyPr>
          <a:lstStyle/>
          <a:p>
            <a:r>
              <a:rPr lang="en-US" dirty="0"/>
              <a:t>4</a:t>
            </a:r>
            <a:r>
              <a:rPr lang="en-US" baseline="30000" dirty="0"/>
              <a:t>th</a:t>
            </a:r>
            <a:r>
              <a:rPr lang="en-US" dirty="0"/>
              <a:t>  Dec,16 –17</a:t>
            </a:r>
            <a:r>
              <a:rPr lang="en-US" baseline="30000" dirty="0"/>
              <a:t>th</a:t>
            </a:r>
            <a:r>
              <a:rPr lang="en-US" dirty="0"/>
              <a:t> Dec,16</a:t>
            </a:r>
          </a:p>
        </p:txBody>
      </p:sp>
      <p:sp>
        <p:nvSpPr>
          <p:cNvPr id="19" name="TextBox 18">
            <a:extLst>
              <a:ext uri="{FF2B5EF4-FFF2-40B4-BE49-F238E27FC236}">
                <a16:creationId xmlns:a16="http://schemas.microsoft.com/office/drawing/2014/main" id="{2584AA57-4A0C-D248-966F-10CDC26B7731}"/>
              </a:ext>
            </a:extLst>
          </p:cNvPr>
          <p:cNvSpPr txBox="1"/>
          <p:nvPr/>
        </p:nvSpPr>
        <p:spPr>
          <a:xfrm>
            <a:off x="6578600" y="1804272"/>
            <a:ext cx="2794000" cy="369332"/>
          </a:xfrm>
          <a:prstGeom prst="rect">
            <a:avLst/>
          </a:prstGeom>
          <a:noFill/>
        </p:spPr>
        <p:txBody>
          <a:bodyPr wrap="square" rtlCol="0">
            <a:spAutoFit/>
          </a:bodyPr>
          <a:lstStyle/>
          <a:p>
            <a:r>
              <a:rPr lang="en-US" dirty="0"/>
              <a:t>18</a:t>
            </a:r>
            <a:r>
              <a:rPr lang="en-US" baseline="30000" dirty="0"/>
              <a:t>th</a:t>
            </a:r>
            <a:r>
              <a:rPr lang="en-US" dirty="0"/>
              <a:t>  Dec,16  –31</a:t>
            </a:r>
            <a:r>
              <a:rPr lang="en-US" baseline="30000" dirty="0"/>
              <a:t>st</a:t>
            </a:r>
            <a:r>
              <a:rPr lang="en-US" dirty="0"/>
              <a:t>  Dec,16</a:t>
            </a:r>
          </a:p>
        </p:txBody>
      </p:sp>
      <p:sp>
        <p:nvSpPr>
          <p:cNvPr id="20" name="Donut 19">
            <a:extLst>
              <a:ext uri="{FF2B5EF4-FFF2-40B4-BE49-F238E27FC236}">
                <a16:creationId xmlns:a16="http://schemas.microsoft.com/office/drawing/2014/main" id="{F5FF7F40-FD75-4C4E-A69F-61DE3EA5C3F5}"/>
              </a:ext>
            </a:extLst>
          </p:cNvPr>
          <p:cNvSpPr/>
          <p:nvPr/>
        </p:nvSpPr>
        <p:spPr>
          <a:xfrm>
            <a:off x="451643" y="1410184"/>
            <a:ext cx="2728913" cy="1160290"/>
          </a:xfrm>
          <a:prstGeom prst="donut">
            <a:avLst>
              <a:gd name="adj" fmla="val 659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Donut 20">
            <a:extLst>
              <a:ext uri="{FF2B5EF4-FFF2-40B4-BE49-F238E27FC236}">
                <a16:creationId xmlns:a16="http://schemas.microsoft.com/office/drawing/2014/main" id="{7F705966-C457-F646-8C6D-F7EB25857748}"/>
              </a:ext>
            </a:extLst>
          </p:cNvPr>
          <p:cNvSpPr/>
          <p:nvPr/>
        </p:nvSpPr>
        <p:spPr>
          <a:xfrm>
            <a:off x="3307555" y="1313174"/>
            <a:ext cx="2728913" cy="1257300"/>
          </a:xfrm>
          <a:prstGeom prst="donut">
            <a:avLst>
              <a:gd name="adj" fmla="val 659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Donut 21">
            <a:extLst>
              <a:ext uri="{FF2B5EF4-FFF2-40B4-BE49-F238E27FC236}">
                <a16:creationId xmlns:a16="http://schemas.microsoft.com/office/drawing/2014/main" id="{6023354C-9172-D445-83DA-669EA4477553}"/>
              </a:ext>
            </a:extLst>
          </p:cNvPr>
          <p:cNvSpPr/>
          <p:nvPr/>
        </p:nvSpPr>
        <p:spPr>
          <a:xfrm>
            <a:off x="6441282" y="1337189"/>
            <a:ext cx="2728913" cy="1257300"/>
          </a:xfrm>
          <a:prstGeom prst="donut">
            <a:avLst>
              <a:gd name="adj" fmla="val 6590"/>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TextBox 22">
            <a:extLst>
              <a:ext uri="{FF2B5EF4-FFF2-40B4-BE49-F238E27FC236}">
                <a16:creationId xmlns:a16="http://schemas.microsoft.com/office/drawing/2014/main" id="{745C8A43-DBB3-D444-B1FB-FB996608C3CF}"/>
              </a:ext>
            </a:extLst>
          </p:cNvPr>
          <p:cNvSpPr txBox="1"/>
          <p:nvPr/>
        </p:nvSpPr>
        <p:spPr>
          <a:xfrm>
            <a:off x="794545" y="5715000"/>
            <a:ext cx="3101974" cy="369332"/>
          </a:xfrm>
          <a:prstGeom prst="rect">
            <a:avLst/>
          </a:prstGeom>
          <a:noFill/>
        </p:spPr>
        <p:txBody>
          <a:bodyPr wrap="square" rtlCol="0">
            <a:spAutoFit/>
          </a:bodyPr>
          <a:lstStyle/>
          <a:p>
            <a:r>
              <a:rPr lang="en-US" dirty="0"/>
              <a:t>Optimizer :ADAM</a:t>
            </a:r>
          </a:p>
        </p:txBody>
      </p:sp>
    </p:spTree>
    <p:extLst>
      <p:ext uri="{BB962C8B-B14F-4D97-AF65-F5344CB8AC3E}">
        <p14:creationId xmlns:p14="http://schemas.microsoft.com/office/powerpoint/2010/main" val="1487799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B0501-E6FE-AB49-82E0-5C6D68D8F9B8}"/>
              </a:ext>
            </a:extLst>
          </p:cNvPr>
          <p:cNvSpPr>
            <a:spLocks noGrp="1"/>
          </p:cNvSpPr>
          <p:nvPr>
            <p:ph type="title"/>
          </p:nvPr>
        </p:nvSpPr>
        <p:spPr>
          <a:xfrm>
            <a:off x="171450" y="200025"/>
            <a:ext cx="7172325" cy="714375"/>
          </a:xfrm>
        </p:spPr>
        <p:txBody>
          <a:bodyPr/>
          <a:lstStyle/>
          <a:p>
            <a:r>
              <a:rPr lang="en-US" u="sng" dirty="0"/>
              <a:t>Seq2Seq Results</a:t>
            </a:r>
          </a:p>
        </p:txBody>
      </p:sp>
      <p:pic>
        <p:nvPicPr>
          <p:cNvPr id="5" name="Content Placeholder 4" descr="A screenshot of a cell phone&#10;&#10;Description automatically generated">
            <a:extLst>
              <a:ext uri="{FF2B5EF4-FFF2-40B4-BE49-F238E27FC236}">
                <a16:creationId xmlns:a16="http://schemas.microsoft.com/office/drawing/2014/main" id="{BA21FFCE-9F98-5147-A9A1-F02BA6D0054E}"/>
              </a:ext>
            </a:extLst>
          </p:cNvPr>
          <p:cNvPicPr>
            <a:picLocks noGrp="1" noChangeAspect="1"/>
          </p:cNvPicPr>
          <p:nvPr>
            <p:ph idx="1"/>
          </p:nvPr>
        </p:nvPicPr>
        <p:blipFill>
          <a:blip r:embed="rId3"/>
          <a:stretch>
            <a:fillRect/>
          </a:stretch>
        </p:blipFill>
        <p:spPr>
          <a:xfrm>
            <a:off x="0" y="809625"/>
            <a:ext cx="5245100" cy="3733800"/>
          </a:xfrm>
        </p:spPr>
      </p:pic>
      <p:pic>
        <p:nvPicPr>
          <p:cNvPr id="9" name="Picture 8" descr="A close up of a logo&#10;&#10;Description automatically generated">
            <a:extLst>
              <a:ext uri="{FF2B5EF4-FFF2-40B4-BE49-F238E27FC236}">
                <a16:creationId xmlns:a16="http://schemas.microsoft.com/office/drawing/2014/main" id="{542E34F6-6874-3D40-AAF5-78F4F6833FE3}"/>
              </a:ext>
            </a:extLst>
          </p:cNvPr>
          <p:cNvPicPr>
            <a:picLocks noChangeAspect="1"/>
          </p:cNvPicPr>
          <p:nvPr/>
        </p:nvPicPr>
        <p:blipFill>
          <a:blip r:embed="rId4"/>
          <a:stretch>
            <a:fillRect/>
          </a:stretch>
        </p:blipFill>
        <p:spPr>
          <a:xfrm>
            <a:off x="5416550" y="914400"/>
            <a:ext cx="5245100" cy="2816225"/>
          </a:xfrm>
          <a:prstGeom prst="rect">
            <a:avLst/>
          </a:prstGeom>
        </p:spPr>
      </p:pic>
      <p:pic>
        <p:nvPicPr>
          <p:cNvPr id="11" name="Picture 10">
            <a:extLst>
              <a:ext uri="{FF2B5EF4-FFF2-40B4-BE49-F238E27FC236}">
                <a16:creationId xmlns:a16="http://schemas.microsoft.com/office/drawing/2014/main" id="{908E2273-E74A-0743-A861-6C7FA58BCA7B}"/>
              </a:ext>
            </a:extLst>
          </p:cNvPr>
          <p:cNvPicPr>
            <a:picLocks noChangeAspect="1"/>
          </p:cNvPicPr>
          <p:nvPr/>
        </p:nvPicPr>
        <p:blipFill>
          <a:blip r:embed="rId5"/>
          <a:stretch>
            <a:fillRect/>
          </a:stretch>
        </p:blipFill>
        <p:spPr>
          <a:xfrm>
            <a:off x="5757073" y="3910012"/>
            <a:ext cx="4904577" cy="3019425"/>
          </a:xfrm>
          <a:prstGeom prst="rect">
            <a:avLst/>
          </a:prstGeom>
        </p:spPr>
      </p:pic>
      <p:pic>
        <p:nvPicPr>
          <p:cNvPr id="13" name="Picture 12">
            <a:extLst>
              <a:ext uri="{FF2B5EF4-FFF2-40B4-BE49-F238E27FC236}">
                <a16:creationId xmlns:a16="http://schemas.microsoft.com/office/drawing/2014/main" id="{067695FD-7385-D64C-BCFB-1DDA36CA326F}"/>
              </a:ext>
            </a:extLst>
          </p:cNvPr>
          <p:cNvPicPr>
            <a:picLocks noChangeAspect="1"/>
          </p:cNvPicPr>
          <p:nvPr/>
        </p:nvPicPr>
        <p:blipFill>
          <a:blip r:embed="rId5"/>
          <a:stretch>
            <a:fillRect/>
          </a:stretch>
        </p:blipFill>
        <p:spPr>
          <a:xfrm>
            <a:off x="-28176" y="4181475"/>
            <a:ext cx="5614988" cy="2476500"/>
          </a:xfrm>
          <a:prstGeom prst="rect">
            <a:avLst/>
          </a:prstGeom>
        </p:spPr>
      </p:pic>
      <p:cxnSp>
        <p:nvCxnSpPr>
          <p:cNvPr id="15" name="Straight Connector 14">
            <a:extLst>
              <a:ext uri="{FF2B5EF4-FFF2-40B4-BE49-F238E27FC236}">
                <a16:creationId xmlns:a16="http://schemas.microsoft.com/office/drawing/2014/main" id="{2CEC4E8A-48B4-1746-AF90-84F145479956}"/>
              </a:ext>
            </a:extLst>
          </p:cNvPr>
          <p:cNvCxnSpPr/>
          <p:nvPr/>
        </p:nvCxnSpPr>
        <p:spPr>
          <a:xfrm>
            <a:off x="5416550" y="0"/>
            <a:ext cx="0" cy="714375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0359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0861E-9D6F-6743-A2FF-F1084BF83F1F}"/>
              </a:ext>
            </a:extLst>
          </p:cNvPr>
          <p:cNvSpPr>
            <a:spLocks noGrp="1"/>
          </p:cNvSpPr>
          <p:nvPr>
            <p:ph type="title"/>
          </p:nvPr>
        </p:nvSpPr>
        <p:spPr>
          <a:xfrm>
            <a:off x="838200" y="365125"/>
            <a:ext cx="10515600" cy="849313"/>
          </a:xfrm>
        </p:spPr>
        <p:txBody>
          <a:bodyPr/>
          <a:lstStyle/>
          <a:p>
            <a:r>
              <a:rPr lang="en-US" u="sng" dirty="0"/>
              <a:t>Conclusions </a:t>
            </a:r>
          </a:p>
        </p:txBody>
      </p:sp>
      <p:sp>
        <p:nvSpPr>
          <p:cNvPr id="3" name="Content Placeholder 2">
            <a:extLst>
              <a:ext uri="{FF2B5EF4-FFF2-40B4-BE49-F238E27FC236}">
                <a16:creationId xmlns:a16="http://schemas.microsoft.com/office/drawing/2014/main" id="{EBA077F7-5055-C64C-8AB2-6EFDF9BE2264}"/>
              </a:ext>
            </a:extLst>
          </p:cNvPr>
          <p:cNvSpPr>
            <a:spLocks noGrp="1"/>
          </p:cNvSpPr>
          <p:nvPr>
            <p:ph idx="1"/>
          </p:nvPr>
        </p:nvSpPr>
        <p:spPr>
          <a:xfrm>
            <a:off x="838200" y="1214438"/>
            <a:ext cx="10515600" cy="4962525"/>
          </a:xfrm>
        </p:spPr>
        <p:txBody>
          <a:bodyPr/>
          <a:lstStyle/>
          <a:p>
            <a:r>
              <a:rPr lang="en-US" dirty="0"/>
              <a:t>Each model has its own strengths and weakness </a:t>
            </a:r>
          </a:p>
          <a:p>
            <a:r>
              <a:rPr lang="en-US" dirty="0"/>
              <a:t>SARIMA does a good job at explaining Variability at short durations </a:t>
            </a:r>
          </a:p>
          <a:p>
            <a:r>
              <a:rPr lang="en-US" dirty="0"/>
              <a:t>Seq2Seq gives a very stable prediction (less Variability)</a:t>
            </a:r>
          </a:p>
          <a:p>
            <a:r>
              <a:rPr lang="en-US" dirty="0"/>
              <a:t>Multiplicative model can be used as good Base line </a:t>
            </a:r>
          </a:p>
          <a:p>
            <a:r>
              <a:rPr lang="en-US" dirty="0"/>
              <a:t>Arima can be used to capture Trend  </a:t>
            </a:r>
          </a:p>
          <a:p>
            <a:r>
              <a:rPr lang="en-US" dirty="0"/>
              <a:t>VAR can be used in case of Multi Directionality </a:t>
            </a:r>
          </a:p>
          <a:p>
            <a:r>
              <a:rPr lang="en-US" dirty="0"/>
              <a:t>Seq2seq Architecture is extremely flexible </a:t>
            </a:r>
          </a:p>
        </p:txBody>
      </p:sp>
    </p:spTree>
    <p:extLst>
      <p:ext uri="{BB962C8B-B14F-4D97-AF65-F5344CB8AC3E}">
        <p14:creationId xmlns:p14="http://schemas.microsoft.com/office/powerpoint/2010/main" val="1946356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E2660-F674-4E4C-87C9-0C2B3A837BAB}"/>
              </a:ext>
            </a:extLst>
          </p:cNvPr>
          <p:cNvSpPr>
            <a:spLocks noGrp="1"/>
          </p:cNvSpPr>
          <p:nvPr>
            <p:ph type="title"/>
          </p:nvPr>
        </p:nvSpPr>
        <p:spPr>
          <a:xfrm>
            <a:off x="285008" y="166255"/>
            <a:ext cx="11068792" cy="641267"/>
          </a:xfrm>
        </p:spPr>
        <p:txBody>
          <a:bodyPr>
            <a:normAutofit fontScale="90000"/>
          </a:bodyPr>
          <a:lstStyle/>
          <a:p>
            <a:r>
              <a:rPr lang="en-US" u="sng" dirty="0"/>
              <a:t>Goal – To forecast Web Traffic </a:t>
            </a:r>
          </a:p>
        </p:txBody>
      </p:sp>
      <p:sp>
        <p:nvSpPr>
          <p:cNvPr id="3" name="Content Placeholder 2">
            <a:extLst>
              <a:ext uri="{FF2B5EF4-FFF2-40B4-BE49-F238E27FC236}">
                <a16:creationId xmlns:a16="http://schemas.microsoft.com/office/drawing/2014/main" id="{261893B9-4F16-A64C-88E2-F06DDC0DF38B}"/>
              </a:ext>
            </a:extLst>
          </p:cNvPr>
          <p:cNvSpPr>
            <a:spLocks noGrp="1"/>
          </p:cNvSpPr>
          <p:nvPr>
            <p:ph idx="1"/>
          </p:nvPr>
        </p:nvSpPr>
        <p:spPr>
          <a:xfrm>
            <a:off x="144966" y="875299"/>
            <a:ext cx="11208834" cy="5816446"/>
          </a:xfrm>
        </p:spPr>
        <p:txBody>
          <a:bodyPr>
            <a:normAutofit/>
          </a:bodyPr>
          <a:lstStyle/>
          <a:p>
            <a:r>
              <a:rPr lang="en-US" u="sng" dirty="0"/>
              <a:t>Workflow  </a:t>
            </a:r>
          </a:p>
          <a:p>
            <a:pPr marL="0" indent="0">
              <a:buNone/>
            </a:pPr>
            <a:r>
              <a:rPr lang="en-US" dirty="0"/>
              <a:t>1 Data preparation </a:t>
            </a:r>
          </a:p>
          <a:p>
            <a:pPr marL="0" indent="0">
              <a:buNone/>
            </a:pPr>
            <a:r>
              <a:rPr lang="en-US" dirty="0"/>
              <a:t>2 Exploratory Data Analysis (EDA)</a:t>
            </a:r>
          </a:p>
          <a:p>
            <a:pPr marL="0" indent="0">
              <a:buNone/>
            </a:pPr>
            <a:r>
              <a:rPr lang="en-US" dirty="0"/>
              <a:t>3 Time Series approaches</a:t>
            </a:r>
          </a:p>
          <a:p>
            <a:pPr>
              <a:buFont typeface="Wingdings" pitchFamily="2" charset="2"/>
              <a:buChar char="Ø"/>
            </a:pPr>
            <a:r>
              <a:rPr lang="en-US" dirty="0"/>
              <a:t>Multiplicative model </a:t>
            </a:r>
          </a:p>
          <a:p>
            <a:pPr>
              <a:buFont typeface="Wingdings" pitchFamily="2" charset="2"/>
              <a:buChar char="Ø"/>
            </a:pPr>
            <a:r>
              <a:rPr lang="en-US" dirty="0"/>
              <a:t> Auto Regressive Integrated Moving Average (ARIMA)</a:t>
            </a:r>
          </a:p>
          <a:p>
            <a:pPr>
              <a:buFont typeface="Wingdings" pitchFamily="2" charset="2"/>
              <a:buChar char="Ø"/>
            </a:pPr>
            <a:r>
              <a:rPr lang="en-US" dirty="0"/>
              <a:t>  Seasonal Autoregressive Integrated Moving Average(SARIMA)</a:t>
            </a:r>
          </a:p>
          <a:p>
            <a:pPr>
              <a:buFont typeface="Wingdings" pitchFamily="2" charset="2"/>
              <a:buChar char="Ø"/>
            </a:pPr>
            <a:r>
              <a:rPr lang="en-US" dirty="0"/>
              <a:t> Vector autoregression (VAR)</a:t>
            </a:r>
          </a:p>
          <a:p>
            <a:pPr>
              <a:buFont typeface="Wingdings" pitchFamily="2" charset="2"/>
              <a:buChar char="Ø"/>
            </a:pPr>
            <a:r>
              <a:rPr lang="en-US" dirty="0"/>
              <a:t> Seq2Seq (using LSTM)</a:t>
            </a:r>
          </a:p>
          <a:p>
            <a:pPr marL="0" indent="0">
              <a:buNone/>
            </a:pPr>
            <a:r>
              <a:rPr lang="en-US" dirty="0"/>
              <a:t>4 Conclusion </a:t>
            </a:r>
          </a:p>
          <a:p>
            <a:endParaRPr lang="en-US" dirty="0"/>
          </a:p>
        </p:txBody>
      </p:sp>
    </p:spTree>
    <p:extLst>
      <p:ext uri="{BB962C8B-B14F-4D97-AF65-F5344CB8AC3E}">
        <p14:creationId xmlns:p14="http://schemas.microsoft.com/office/powerpoint/2010/main" val="4037098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4546E-4C1B-3442-8373-FC05DA4B2809}"/>
              </a:ext>
            </a:extLst>
          </p:cNvPr>
          <p:cNvSpPr>
            <a:spLocks noGrp="1"/>
          </p:cNvSpPr>
          <p:nvPr>
            <p:ph type="title"/>
          </p:nvPr>
        </p:nvSpPr>
        <p:spPr>
          <a:xfrm>
            <a:off x="568411" y="148282"/>
            <a:ext cx="10785389" cy="1050324"/>
          </a:xfrm>
        </p:spPr>
        <p:txBody>
          <a:bodyPr/>
          <a:lstStyle/>
          <a:p>
            <a:r>
              <a:rPr lang="en-US" u="sng" dirty="0"/>
              <a:t>Data Preparation </a:t>
            </a:r>
          </a:p>
        </p:txBody>
      </p:sp>
      <p:pic>
        <p:nvPicPr>
          <p:cNvPr id="5" name="Content Placeholder 4" descr="A close up of a black background&#10;&#10;Description automatically generated">
            <a:extLst>
              <a:ext uri="{FF2B5EF4-FFF2-40B4-BE49-F238E27FC236}">
                <a16:creationId xmlns:a16="http://schemas.microsoft.com/office/drawing/2014/main" id="{43C2D0C6-9042-114E-9B9E-250B0543D146}"/>
              </a:ext>
            </a:extLst>
          </p:cNvPr>
          <p:cNvPicPr>
            <a:picLocks noGrp="1" noChangeAspect="1"/>
          </p:cNvPicPr>
          <p:nvPr>
            <p:ph idx="1"/>
          </p:nvPr>
        </p:nvPicPr>
        <p:blipFill>
          <a:blip r:embed="rId3"/>
          <a:stretch>
            <a:fillRect/>
          </a:stretch>
        </p:blipFill>
        <p:spPr>
          <a:xfrm>
            <a:off x="135925" y="1270000"/>
            <a:ext cx="5053913" cy="2159000"/>
          </a:xfrm>
        </p:spPr>
      </p:pic>
      <p:sp>
        <p:nvSpPr>
          <p:cNvPr id="6" name="Right Arrow 5">
            <a:extLst>
              <a:ext uri="{FF2B5EF4-FFF2-40B4-BE49-F238E27FC236}">
                <a16:creationId xmlns:a16="http://schemas.microsoft.com/office/drawing/2014/main" id="{90CEC69A-03A1-BC4A-BCA8-C501BFFC37E5}"/>
              </a:ext>
            </a:extLst>
          </p:cNvPr>
          <p:cNvSpPr/>
          <p:nvPr/>
        </p:nvSpPr>
        <p:spPr>
          <a:xfrm>
            <a:off x="5267325" y="1929241"/>
            <a:ext cx="1121118" cy="6572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road, black, sitting, clock&#10;&#10;Description automatically generated">
            <a:extLst>
              <a:ext uri="{FF2B5EF4-FFF2-40B4-BE49-F238E27FC236}">
                <a16:creationId xmlns:a16="http://schemas.microsoft.com/office/drawing/2014/main" id="{B146E730-E2DD-4C4D-A5DD-5209B6B5FF52}"/>
              </a:ext>
            </a:extLst>
          </p:cNvPr>
          <p:cNvPicPr>
            <a:picLocks noChangeAspect="1"/>
          </p:cNvPicPr>
          <p:nvPr/>
        </p:nvPicPr>
        <p:blipFill>
          <a:blip r:embed="rId4"/>
          <a:stretch>
            <a:fillRect/>
          </a:stretch>
        </p:blipFill>
        <p:spPr>
          <a:xfrm>
            <a:off x="6465930" y="1270000"/>
            <a:ext cx="4876800" cy="2129997"/>
          </a:xfrm>
          <a:prstGeom prst="rect">
            <a:avLst/>
          </a:prstGeom>
        </p:spPr>
      </p:pic>
      <p:sp>
        <p:nvSpPr>
          <p:cNvPr id="9" name="Down Arrow 8">
            <a:extLst>
              <a:ext uri="{FF2B5EF4-FFF2-40B4-BE49-F238E27FC236}">
                <a16:creationId xmlns:a16="http://schemas.microsoft.com/office/drawing/2014/main" id="{81AF9BB4-8BE2-6E4D-B67B-9CD92A392812}"/>
              </a:ext>
            </a:extLst>
          </p:cNvPr>
          <p:cNvSpPr/>
          <p:nvPr/>
        </p:nvSpPr>
        <p:spPr>
          <a:xfrm>
            <a:off x="2174789" y="3500394"/>
            <a:ext cx="494271" cy="6938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road, black, sitting, small&#10;&#10;Description automatically generated">
            <a:extLst>
              <a:ext uri="{FF2B5EF4-FFF2-40B4-BE49-F238E27FC236}">
                <a16:creationId xmlns:a16="http://schemas.microsoft.com/office/drawing/2014/main" id="{B8F1C941-B20D-9243-8E86-B11544139029}"/>
              </a:ext>
            </a:extLst>
          </p:cNvPr>
          <p:cNvPicPr>
            <a:picLocks noChangeAspect="1"/>
          </p:cNvPicPr>
          <p:nvPr/>
        </p:nvPicPr>
        <p:blipFill>
          <a:blip r:embed="rId5"/>
          <a:stretch>
            <a:fillRect/>
          </a:stretch>
        </p:blipFill>
        <p:spPr>
          <a:xfrm>
            <a:off x="190500" y="4265656"/>
            <a:ext cx="5905500" cy="1917700"/>
          </a:xfrm>
          <a:prstGeom prst="rect">
            <a:avLst/>
          </a:prstGeom>
        </p:spPr>
      </p:pic>
      <p:sp>
        <p:nvSpPr>
          <p:cNvPr id="12" name="TextBox 11">
            <a:extLst>
              <a:ext uri="{FF2B5EF4-FFF2-40B4-BE49-F238E27FC236}">
                <a16:creationId xmlns:a16="http://schemas.microsoft.com/office/drawing/2014/main" id="{138EAFA0-4D87-2B44-A6A7-105748B7AEA1}"/>
              </a:ext>
            </a:extLst>
          </p:cNvPr>
          <p:cNvSpPr txBox="1"/>
          <p:nvPr/>
        </p:nvSpPr>
        <p:spPr>
          <a:xfrm>
            <a:off x="2886075" y="3743325"/>
            <a:ext cx="1814513" cy="369332"/>
          </a:xfrm>
          <a:prstGeom prst="rect">
            <a:avLst/>
          </a:prstGeom>
          <a:noFill/>
        </p:spPr>
        <p:txBody>
          <a:bodyPr wrap="square" rtlCol="0">
            <a:spAutoFit/>
          </a:bodyPr>
          <a:lstStyle/>
          <a:p>
            <a:r>
              <a:rPr lang="en-US" dirty="0"/>
              <a:t>Melt</a:t>
            </a:r>
          </a:p>
        </p:txBody>
      </p:sp>
      <p:sp>
        <p:nvSpPr>
          <p:cNvPr id="13" name="TextBox 12">
            <a:extLst>
              <a:ext uri="{FF2B5EF4-FFF2-40B4-BE49-F238E27FC236}">
                <a16:creationId xmlns:a16="http://schemas.microsoft.com/office/drawing/2014/main" id="{B0BD4557-C948-DD4B-9060-AFB85AFE3EB7}"/>
              </a:ext>
            </a:extLst>
          </p:cNvPr>
          <p:cNvSpPr txBox="1"/>
          <p:nvPr/>
        </p:nvSpPr>
        <p:spPr>
          <a:xfrm>
            <a:off x="5267325" y="1728788"/>
            <a:ext cx="933450" cy="369332"/>
          </a:xfrm>
          <a:prstGeom prst="rect">
            <a:avLst/>
          </a:prstGeom>
          <a:noFill/>
        </p:spPr>
        <p:txBody>
          <a:bodyPr wrap="square" rtlCol="0">
            <a:spAutoFit/>
          </a:bodyPr>
          <a:lstStyle/>
          <a:p>
            <a:r>
              <a:rPr lang="en-US" dirty="0"/>
              <a:t>MELT</a:t>
            </a:r>
          </a:p>
        </p:txBody>
      </p:sp>
    </p:spTree>
    <p:extLst>
      <p:ext uri="{BB962C8B-B14F-4D97-AF65-F5344CB8AC3E}">
        <p14:creationId xmlns:p14="http://schemas.microsoft.com/office/powerpoint/2010/main" val="4205728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BF9D4-45F4-B340-A057-4B5E2FABBAD4}"/>
              </a:ext>
            </a:extLst>
          </p:cNvPr>
          <p:cNvSpPr>
            <a:spLocks noGrp="1"/>
          </p:cNvSpPr>
          <p:nvPr>
            <p:ph type="title"/>
          </p:nvPr>
        </p:nvSpPr>
        <p:spPr>
          <a:xfrm>
            <a:off x="152400" y="442912"/>
            <a:ext cx="10515600" cy="238125"/>
          </a:xfrm>
        </p:spPr>
        <p:txBody>
          <a:bodyPr>
            <a:normAutofit fontScale="90000"/>
          </a:bodyPr>
          <a:lstStyle/>
          <a:p>
            <a:r>
              <a:rPr lang="en-US" u="sng" dirty="0"/>
              <a:t>Exploratory Data Analysis (EDA)</a:t>
            </a:r>
            <a:br>
              <a:rPr lang="en-US" u="sng" dirty="0"/>
            </a:br>
            <a:endParaRPr lang="en-US" u="sng" dirty="0"/>
          </a:p>
        </p:txBody>
      </p:sp>
      <p:pic>
        <p:nvPicPr>
          <p:cNvPr id="5" name="Content Placeholder 4" descr="A close up of a map&#10;&#10;Description automatically generated">
            <a:extLst>
              <a:ext uri="{FF2B5EF4-FFF2-40B4-BE49-F238E27FC236}">
                <a16:creationId xmlns:a16="http://schemas.microsoft.com/office/drawing/2014/main" id="{790198EA-BCDD-6042-A68B-EF05DF958547}"/>
              </a:ext>
            </a:extLst>
          </p:cNvPr>
          <p:cNvPicPr>
            <a:picLocks noGrp="1" noChangeAspect="1"/>
          </p:cNvPicPr>
          <p:nvPr>
            <p:ph idx="1"/>
          </p:nvPr>
        </p:nvPicPr>
        <p:blipFill>
          <a:blip r:embed="rId3"/>
          <a:stretch>
            <a:fillRect/>
          </a:stretch>
        </p:blipFill>
        <p:spPr>
          <a:xfrm>
            <a:off x="0" y="769938"/>
            <a:ext cx="5801310" cy="5145088"/>
          </a:xfrm>
        </p:spPr>
      </p:pic>
      <p:pic>
        <p:nvPicPr>
          <p:cNvPr id="7" name="Picture 6" descr="A screenshot of a cell phone&#10;&#10;Description automatically generated">
            <a:extLst>
              <a:ext uri="{FF2B5EF4-FFF2-40B4-BE49-F238E27FC236}">
                <a16:creationId xmlns:a16="http://schemas.microsoft.com/office/drawing/2014/main" id="{53527A6A-2D33-B246-AA92-73559E7DC372}"/>
              </a:ext>
            </a:extLst>
          </p:cNvPr>
          <p:cNvPicPr>
            <a:picLocks noChangeAspect="1"/>
          </p:cNvPicPr>
          <p:nvPr/>
        </p:nvPicPr>
        <p:blipFill>
          <a:blip r:embed="rId4"/>
          <a:stretch>
            <a:fillRect/>
          </a:stretch>
        </p:blipFill>
        <p:spPr>
          <a:xfrm>
            <a:off x="5906085" y="973932"/>
            <a:ext cx="6181139" cy="4737100"/>
          </a:xfrm>
          <a:prstGeom prst="rect">
            <a:avLst/>
          </a:prstGeom>
        </p:spPr>
      </p:pic>
      <p:cxnSp>
        <p:nvCxnSpPr>
          <p:cNvPr id="9" name="Straight Connector 8">
            <a:extLst>
              <a:ext uri="{FF2B5EF4-FFF2-40B4-BE49-F238E27FC236}">
                <a16:creationId xmlns:a16="http://schemas.microsoft.com/office/drawing/2014/main" id="{5715D26C-C6FF-6643-9630-86B1E93808D9}"/>
              </a:ext>
            </a:extLst>
          </p:cNvPr>
          <p:cNvCxnSpPr/>
          <p:nvPr/>
        </p:nvCxnSpPr>
        <p:spPr>
          <a:xfrm>
            <a:off x="5906085" y="561974"/>
            <a:ext cx="0" cy="639603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684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BD831-801E-7543-875E-FEB169488232}"/>
              </a:ext>
            </a:extLst>
          </p:cNvPr>
          <p:cNvSpPr>
            <a:spLocks noGrp="1"/>
          </p:cNvSpPr>
          <p:nvPr>
            <p:ph type="title"/>
          </p:nvPr>
        </p:nvSpPr>
        <p:spPr/>
        <p:txBody>
          <a:bodyPr/>
          <a:lstStyle/>
          <a:p>
            <a:r>
              <a:rPr lang="en-US" u="sng" dirty="0"/>
              <a:t>Model Building</a:t>
            </a:r>
          </a:p>
        </p:txBody>
      </p:sp>
      <p:pic>
        <p:nvPicPr>
          <p:cNvPr id="5" name="Content Placeholder 4" descr="A screenshot of a cell phone&#10;&#10;Description automatically generated">
            <a:extLst>
              <a:ext uri="{FF2B5EF4-FFF2-40B4-BE49-F238E27FC236}">
                <a16:creationId xmlns:a16="http://schemas.microsoft.com/office/drawing/2014/main" id="{7AC545C9-0725-8F42-BB52-4B0E1D7A18AF}"/>
              </a:ext>
            </a:extLst>
          </p:cNvPr>
          <p:cNvPicPr>
            <a:picLocks noGrp="1" noChangeAspect="1"/>
          </p:cNvPicPr>
          <p:nvPr>
            <p:ph idx="1"/>
          </p:nvPr>
        </p:nvPicPr>
        <p:blipFill>
          <a:blip r:embed="rId3"/>
          <a:stretch>
            <a:fillRect/>
          </a:stretch>
        </p:blipFill>
        <p:spPr>
          <a:xfrm>
            <a:off x="838200" y="1839913"/>
            <a:ext cx="8150640" cy="4351338"/>
          </a:xfrm>
        </p:spPr>
      </p:pic>
      <p:sp>
        <p:nvSpPr>
          <p:cNvPr id="6" name="TextBox 5">
            <a:extLst>
              <a:ext uri="{FF2B5EF4-FFF2-40B4-BE49-F238E27FC236}">
                <a16:creationId xmlns:a16="http://schemas.microsoft.com/office/drawing/2014/main" id="{0C48EF7A-E48C-F547-AEB8-7E807FA350C8}"/>
              </a:ext>
            </a:extLst>
          </p:cNvPr>
          <p:cNvSpPr txBox="1"/>
          <p:nvPr/>
        </p:nvSpPr>
        <p:spPr>
          <a:xfrm>
            <a:off x="1157288" y="1470581"/>
            <a:ext cx="5053012" cy="369332"/>
          </a:xfrm>
          <a:prstGeom prst="rect">
            <a:avLst/>
          </a:prstGeom>
          <a:noFill/>
        </p:spPr>
        <p:txBody>
          <a:bodyPr wrap="square" rtlCol="0">
            <a:spAutoFit/>
          </a:bodyPr>
          <a:lstStyle/>
          <a:p>
            <a:r>
              <a:rPr lang="en-US" dirty="0"/>
              <a:t>Frame of Reference </a:t>
            </a:r>
          </a:p>
        </p:txBody>
      </p:sp>
    </p:spTree>
    <p:extLst>
      <p:ext uri="{BB962C8B-B14F-4D97-AF65-F5344CB8AC3E}">
        <p14:creationId xmlns:p14="http://schemas.microsoft.com/office/powerpoint/2010/main" val="3105554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F8B4C-9BBE-4F43-97E6-A2C97EAA758C}"/>
              </a:ext>
            </a:extLst>
          </p:cNvPr>
          <p:cNvSpPr>
            <a:spLocks noGrp="1"/>
          </p:cNvSpPr>
          <p:nvPr>
            <p:ph type="title"/>
          </p:nvPr>
        </p:nvSpPr>
        <p:spPr>
          <a:xfrm>
            <a:off x="0" y="311149"/>
            <a:ext cx="10515600" cy="585787"/>
          </a:xfrm>
        </p:spPr>
        <p:txBody>
          <a:bodyPr>
            <a:normAutofit fontScale="90000"/>
          </a:bodyPr>
          <a:lstStyle/>
          <a:p>
            <a:r>
              <a:rPr lang="en-US" u="sng" dirty="0"/>
              <a:t>Multiplicative model </a:t>
            </a:r>
            <a:br>
              <a:rPr lang="en-US" dirty="0"/>
            </a:br>
            <a:endParaRPr lang="en-US" dirty="0"/>
          </a:p>
        </p:txBody>
      </p:sp>
      <p:pic>
        <p:nvPicPr>
          <p:cNvPr id="5" name="Content Placeholder 4" descr="A screenshot of a social media post&#10;&#10;Description automatically generated">
            <a:extLst>
              <a:ext uri="{FF2B5EF4-FFF2-40B4-BE49-F238E27FC236}">
                <a16:creationId xmlns:a16="http://schemas.microsoft.com/office/drawing/2014/main" id="{7D9D1B2C-CB5A-0447-9A6C-2285E02EDC0A}"/>
              </a:ext>
            </a:extLst>
          </p:cNvPr>
          <p:cNvPicPr>
            <a:picLocks noGrp="1" noChangeAspect="1"/>
          </p:cNvPicPr>
          <p:nvPr>
            <p:ph idx="1"/>
          </p:nvPr>
        </p:nvPicPr>
        <p:blipFill>
          <a:blip r:embed="rId3"/>
          <a:stretch>
            <a:fillRect/>
          </a:stretch>
        </p:blipFill>
        <p:spPr>
          <a:xfrm>
            <a:off x="0" y="625475"/>
            <a:ext cx="4314825" cy="2803525"/>
          </a:xfrm>
        </p:spPr>
      </p:pic>
      <p:pic>
        <p:nvPicPr>
          <p:cNvPr id="7" name="Picture 6" descr="A picture containing water, sitting, people, group&#10;&#10;Description automatically generated">
            <a:extLst>
              <a:ext uri="{FF2B5EF4-FFF2-40B4-BE49-F238E27FC236}">
                <a16:creationId xmlns:a16="http://schemas.microsoft.com/office/drawing/2014/main" id="{10612809-7137-C34D-B902-186B8CD49CED}"/>
              </a:ext>
            </a:extLst>
          </p:cNvPr>
          <p:cNvPicPr>
            <a:picLocks noChangeAspect="1"/>
          </p:cNvPicPr>
          <p:nvPr/>
        </p:nvPicPr>
        <p:blipFill>
          <a:blip r:embed="rId4"/>
          <a:stretch>
            <a:fillRect/>
          </a:stretch>
        </p:blipFill>
        <p:spPr>
          <a:xfrm>
            <a:off x="4314826" y="604043"/>
            <a:ext cx="7877174" cy="5319372"/>
          </a:xfrm>
          <a:prstGeom prst="rect">
            <a:avLst/>
          </a:prstGeom>
        </p:spPr>
      </p:pic>
      <p:pic>
        <p:nvPicPr>
          <p:cNvPr id="9" name="Picture 8">
            <a:extLst>
              <a:ext uri="{FF2B5EF4-FFF2-40B4-BE49-F238E27FC236}">
                <a16:creationId xmlns:a16="http://schemas.microsoft.com/office/drawing/2014/main" id="{C84F676B-4B41-3C40-AFAD-D3A832866DB4}"/>
              </a:ext>
            </a:extLst>
          </p:cNvPr>
          <p:cNvPicPr>
            <a:picLocks noChangeAspect="1"/>
          </p:cNvPicPr>
          <p:nvPr/>
        </p:nvPicPr>
        <p:blipFill>
          <a:blip r:embed="rId5"/>
          <a:stretch>
            <a:fillRect/>
          </a:stretch>
        </p:blipFill>
        <p:spPr>
          <a:xfrm>
            <a:off x="4716463" y="5923414"/>
            <a:ext cx="4330700" cy="477385"/>
          </a:xfrm>
          <a:prstGeom prst="rect">
            <a:avLst/>
          </a:prstGeom>
        </p:spPr>
      </p:pic>
    </p:spTree>
    <p:extLst>
      <p:ext uri="{BB962C8B-B14F-4D97-AF65-F5344CB8AC3E}">
        <p14:creationId xmlns:p14="http://schemas.microsoft.com/office/powerpoint/2010/main" val="136068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D187D-9552-324A-88C5-1C020A045B22}"/>
              </a:ext>
            </a:extLst>
          </p:cNvPr>
          <p:cNvSpPr>
            <a:spLocks noGrp="1"/>
          </p:cNvSpPr>
          <p:nvPr>
            <p:ph type="title"/>
          </p:nvPr>
        </p:nvSpPr>
        <p:spPr>
          <a:xfrm>
            <a:off x="0" y="142704"/>
            <a:ext cx="10515600" cy="771697"/>
          </a:xfrm>
        </p:spPr>
        <p:txBody>
          <a:bodyPr/>
          <a:lstStyle/>
          <a:p>
            <a:r>
              <a:rPr lang="en-US" u="sng" dirty="0"/>
              <a:t>ARIMA </a:t>
            </a:r>
          </a:p>
        </p:txBody>
      </p:sp>
      <p:pic>
        <p:nvPicPr>
          <p:cNvPr id="5" name="Content Placeholder 4" descr="A screenshot of a cell phone&#10;&#10;Description automatically generated">
            <a:extLst>
              <a:ext uri="{FF2B5EF4-FFF2-40B4-BE49-F238E27FC236}">
                <a16:creationId xmlns:a16="http://schemas.microsoft.com/office/drawing/2014/main" id="{C2308DCF-0A58-3448-AA72-4C4D3C3E7338}"/>
              </a:ext>
            </a:extLst>
          </p:cNvPr>
          <p:cNvPicPr>
            <a:picLocks noGrp="1" noChangeAspect="1"/>
          </p:cNvPicPr>
          <p:nvPr>
            <p:ph idx="1"/>
          </p:nvPr>
        </p:nvPicPr>
        <p:blipFill>
          <a:blip r:embed="rId3"/>
          <a:stretch>
            <a:fillRect/>
          </a:stretch>
        </p:blipFill>
        <p:spPr>
          <a:xfrm>
            <a:off x="394388" y="914401"/>
            <a:ext cx="6163575" cy="3857624"/>
          </a:xfrm>
        </p:spPr>
      </p:pic>
      <p:sp>
        <p:nvSpPr>
          <p:cNvPr id="6" name="Right Arrow 5">
            <a:extLst>
              <a:ext uri="{FF2B5EF4-FFF2-40B4-BE49-F238E27FC236}">
                <a16:creationId xmlns:a16="http://schemas.microsoft.com/office/drawing/2014/main" id="{8732C642-A8B2-2E4E-8BC2-529DAF7A2A01}"/>
              </a:ext>
            </a:extLst>
          </p:cNvPr>
          <p:cNvSpPr/>
          <p:nvPr/>
        </p:nvSpPr>
        <p:spPr>
          <a:xfrm>
            <a:off x="6929438" y="2686050"/>
            <a:ext cx="1000125" cy="3857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black, holding&#10;&#10;Description automatically generated">
            <a:extLst>
              <a:ext uri="{FF2B5EF4-FFF2-40B4-BE49-F238E27FC236}">
                <a16:creationId xmlns:a16="http://schemas.microsoft.com/office/drawing/2014/main" id="{6B75D5A8-F1DB-0041-A3D2-CCA2CAEB0B72}"/>
              </a:ext>
            </a:extLst>
          </p:cNvPr>
          <p:cNvPicPr>
            <a:picLocks noChangeAspect="1"/>
          </p:cNvPicPr>
          <p:nvPr/>
        </p:nvPicPr>
        <p:blipFill>
          <a:blip r:embed="rId4"/>
          <a:stretch>
            <a:fillRect/>
          </a:stretch>
        </p:blipFill>
        <p:spPr>
          <a:xfrm>
            <a:off x="7929563" y="2262188"/>
            <a:ext cx="3009900" cy="1524000"/>
          </a:xfrm>
          <a:prstGeom prst="rect">
            <a:avLst/>
          </a:prstGeom>
        </p:spPr>
      </p:pic>
      <p:sp>
        <p:nvSpPr>
          <p:cNvPr id="9" name="TextBox 8">
            <a:extLst>
              <a:ext uri="{FF2B5EF4-FFF2-40B4-BE49-F238E27FC236}">
                <a16:creationId xmlns:a16="http://schemas.microsoft.com/office/drawing/2014/main" id="{A4F3E796-23CC-6C4E-ACAF-590677AC5B11}"/>
              </a:ext>
            </a:extLst>
          </p:cNvPr>
          <p:cNvSpPr txBox="1"/>
          <p:nvPr/>
        </p:nvSpPr>
        <p:spPr>
          <a:xfrm>
            <a:off x="7929563" y="1865591"/>
            <a:ext cx="3009900" cy="369332"/>
          </a:xfrm>
          <a:prstGeom prst="rect">
            <a:avLst/>
          </a:prstGeom>
          <a:noFill/>
        </p:spPr>
        <p:txBody>
          <a:bodyPr wrap="square" rtlCol="0">
            <a:spAutoFit/>
          </a:bodyPr>
          <a:lstStyle/>
          <a:p>
            <a:r>
              <a:rPr lang="en-US" dirty="0"/>
              <a:t>Stationarity check(ADF) </a:t>
            </a:r>
          </a:p>
        </p:txBody>
      </p:sp>
    </p:spTree>
    <p:extLst>
      <p:ext uri="{BB962C8B-B14F-4D97-AF65-F5344CB8AC3E}">
        <p14:creationId xmlns:p14="http://schemas.microsoft.com/office/powerpoint/2010/main" val="1970033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03785-A50D-F04F-99B0-70038F394BA7}"/>
              </a:ext>
            </a:extLst>
          </p:cNvPr>
          <p:cNvSpPr>
            <a:spLocks noGrp="1"/>
          </p:cNvSpPr>
          <p:nvPr>
            <p:ph type="title"/>
          </p:nvPr>
        </p:nvSpPr>
        <p:spPr>
          <a:xfrm>
            <a:off x="-2" y="48998"/>
            <a:ext cx="10515600" cy="371475"/>
          </a:xfrm>
        </p:spPr>
        <p:txBody>
          <a:bodyPr>
            <a:normAutofit fontScale="90000"/>
          </a:bodyPr>
          <a:lstStyle/>
          <a:p>
            <a:r>
              <a:rPr lang="en-US" u="sng" dirty="0"/>
              <a:t>ARIMA</a:t>
            </a:r>
          </a:p>
        </p:txBody>
      </p:sp>
      <p:pic>
        <p:nvPicPr>
          <p:cNvPr id="5" name="Content Placeholder 4">
            <a:extLst>
              <a:ext uri="{FF2B5EF4-FFF2-40B4-BE49-F238E27FC236}">
                <a16:creationId xmlns:a16="http://schemas.microsoft.com/office/drawing/2014/main" id="{DD5E4B66-9F23-1848-B760-CDD5633E86B4}"/>
              </a:ext>
            </a:extLst>
          </p:cNvPr>
          <p:cNvPicPr>
            <a:picLocks noGrp="1" noChangeAspect="1"/>
          </p:cNvPicPr>
          <p:nvPr>
            <p:ph idx="1"/>
          </p:nvPr>
        </p:nvPicPr>
        <p:blipFill>
          <a:blip r:embed="rId3"/>
          <a:stretch>
            <a:fillRect/>
          </a:stretch>
        </p:blipFill>
        <p:spPr>
          <a:xfrm>
            <a:off x="-2" y="1506666"/>
            <a:ext cx="6096000" cy="4308347"/>
          </a:xfrm>
        </p:spPr>
      </p:pic>
      <p:pic>
        <p:nvPicPr>
          <p:cNvPr id="7" name="Picture 6">
            <a:extLst>
              <a:ext uri="{FF2B5EF4-FFF2-40B4-BE49-F238E27FC236}">
                <a16:creationId xmlns:a16="http://schemas.microsoft.com/office/drawing/2014/main" id="{50E09145-D9F7-E242-AD85-B9297D9C9C3D}"/>
              </a:ext>
            </a:extLst>
          </p:cNvPr>
          <p:cNvPicPr>
            <a:picLocks noChangeAspect="1"/>
          </p:cNvPicPr>
          <p:nvPr/>
        </p:nvPicPr>
        <p:blipFill>
          <a:blip r:embed="rId4"/>
          <a:stretch>
            <a:fillRect/>
          </a:stretch>
        </p:blipFill>
        <p:spPr>
          <a:xfrm>
            <a:off x="6095999" y="1392366"/>
            <a:ext cx="6096001" cy="4614991"/>
          </a:xfrm>
          <a:prstGeom prst="rect">
            <a:avLst/>
          </a:prstGeom>
        </p:spPr>
      </p:pic>
      <p:cxnSp>
        <p:nvCxnSpPr>
          <p:cNvPr id="9" name="Straight Connector 8">
            <a:extLst>
              <a:ext uri="{FF2B5EF4-FFF2-40B4-BE49-F238E27FC236}">
                <a16:creationId xmlns:a16="http://schemas.microsoft.com/office/drawing/2014/main" id="{635CB635-872B-3744-975E-1EEB9FC13CBF}"/>
              </a:ext>
            </a:extLst>
          </p:cNvPr>
          <p:cNvCxnSpPr/>
          <p:nvPr/>
        </p:nvCxnSpPr>
        <p:spPr>
          <a:xfrm>
            <a:off x="6095998" y="0"/>
            <a:ext cx="0" cy="7015163"/>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9F2FEC2-6ADA-DA4C-96A7-B45F4F38F291}"/>
              </a:ext>
            </a:extLst>
          </p:cNvPr>
          <p:cNvSpPr txBox="1"/>
          <p:nvPr/>
        </p:nvSpPr>
        <p:spPr>
          <a:xfrm>
            <a:off x="420130" y="1042987"/>
            <a:ext cx="4337221" cy="369332"/>
          </a:xfrm>
          <a:prstGeom prst="rect">
            <a:avLst/>
          </a:prstGeom>
          <a:noFill/>
        </p:spPr>
        <p:txBody>
          <a:bodyPr wrap="square" rtlCol="0">
            <a:spAutoFit/>
          </a:bodyPr>
          <a:lstStyle/>
          <a:p>
            <a:r>
              <a:rPr lang="en-US" u="sng" dirty="0"/>
              <a:t>Actual vs Fitted </a:t>
            </a:r>
          </a:p>
        </p:txBody>
      </p:sp>
      <p:sp>
        <p:nvSpPr>
          <p:cNvPr id="11" name="TextBox 10">
            <a:extLst>
              <a:ext uri="{FF2B5EF4-FFF2-40B4-BE49-F238E27FC236}">
                <a16:creationId xmlns:a16="http://schemas.microsoft.com/office/drawing/2014/main" id="{50A714B6-5AFF-5C4E-A3EE-4111752BCBE1}"/>
              </a:ext>
            </a:extLst>
          </p:cNvPr>
          <p:cNvSpPr txBox="1"/>
          <p:nvPr/>
        </p:nvSpPr>
        <p:spPr>
          <a:xfrm>
            <a:off x="6474941" y="1042987"/>
            <a:ext cx="2866767" cy="369332"/>
          </a:xfrm>
          <a:prstGeom prst="rect">
            <a:avLst/>
          </a:prstGeom>
          <a:noFill/>
        </p:spPr>
        <p:txBody>
          <a:bodyPr wrap="square" rtlCol="0">
            <a:spAutoFit/>
          </a:bodyPr>
          <a:lstStyle/>
          <a:p>
            <a:r>
              <a:rPr lang="en-US" u="sng" dirty="0"/>
              <a:t>Forecast (5 months)</a:t>
            </a:r>
          </a:p>
        </p:txBody>
      </p:sp>
    </p:spTree>
    <p:extLst>
      <p:ext uri="{BB962C8B-B14F-4D97-AF65-F5344CB8AC3E}">
        <p14:creationId xmlns:p14="http://schemas.microsoft.com/office/powerpoint/2010/main" val="197960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456A7-BE88-A74A-AA9F-AE93908C26EB}"/>
              </a:ext>
            </a:extLst>
          </p:cNvPr>
          <p:cNvSpPr>
            <a:spLocks noGrp="1"/>
          </p:cNvSpPr>
          <p:nvPr>
            <p:ph type="title"/>
          </p:nvPr>
        </p:nvSpPr>
        <p:spPr>
          <a:xfrm>
            <a:off x="-27436" y="-430211"/>
            <a:ext cx="10515600" cy="1325563"/>
          </a:xfrm>
        </p:spPr>
        <p:txBody>
          <a:bodyPr/>
          <a:lstStyle/>
          <a:p>
            <a:r>
              <a:rPr lang="en-US" u="sng" dirty="0"/>
              <a:t>SARIMA</a:t>
            </a:r>
          </a:p>
        </p:txBody>
      </p:sp>
      <p:pic>
        <p:nvPicPr>
          <p:cNvPr id="5" name="Content Placeholder 4" descr="A screenshot of a cell phone&#10;&#10;Description automatically generated">
            <a:extLst>
              <a:ext uri="{FF2B5EF4-FFF2-40B4-BE49-F238E27FC236}">
                <a16:creationId xmlns:a16="http://schemas.microsoft.com/office/drawing/2014/main" id="{D4552267-9E10-0144-A194-418C6EC0BE76}"/>
              </a:ext>
            </a:extLst>
          </p:cNvPr>
          <p:cNvPicPr>
            <a:picLocks noGrp="1" noChangeAspect="1"/>
          </p:cNvPicPr>
          <p:nvPr>
            <p:ph idx="1"/>
          </p:nvPr>
        </p:nvPicPr>
        <p:blipFill>
          <a:blip r:embed="rId3"/>
          <a:stretch>
            <a:fillRect/>
          </a:stretch>
        </p:blipFill>
        <p:spPr>
          <a:xfrm>
            <a:off x="5418021" y="1428750"/>
            <a:ext cx="6773980" cy="4672013"/>
          </a:xfrm>
        </p:spPr>
      </p:pic>
      <p:pic>
        <p:nvPicPr>
          <p:cNvPr id="7" name="Picture 6" descr="A close up of a mans face&#10;&#10;Description automatically generated">
            <a:extLst>
              <a:ext uri="{FF2B5EF4-FFF2-40B4-BE49-F238E27FC236}">
                <a16:creationId xmlns:a16="http://schemas.microsoft.com/office/drawing/2014/main" id="{9F04EB47-F710-1C41-B1F1-F052B18CD75A}"/>
              </a:ext>
            </a:extLst>
          </p:cNvPr>
          <p:cNvPicPr>
            <a:picLocks noChangeAspect="1"/>
          </p:cNvPicPr>
          <p:nvPr/>
        </p:nvPicPr>
        <p:blipFill>
          <a:blip r:embed="rId4"/>
          <a:stretch>
            <a:fillRect/>
          </a:stretch>
        </p:blipFill>
        <p:spPr>
          <a:xfrm>
            <a:off x="113717" y="1595436"/>
            <a:ext cx="5285236" cy="5053013"/>
          </a:xfrm>
          <a:prstGeom prst="rect">
            <a:avLst/>
          </a:prstGeom>
        </p:spPr>
      </p:pic>
      <p:cxnSp>
        <p:nvCxnSpPr>
          <p:cNvPr id="9" name="Straight Connector 8">
            <a:extLst>
              <a:ext uri="{FF2B5EF4-FFF2-40B4-BE49-F238E27FC236}">
                <a16:creationId xmlns:a16="http://schemas.microsoft.com/office/drawing/2014/main" id="{B30C8ACC-8FAE-5948-9E4D-63101A63D359}"/>
              </a:ext>
            </a:extLst>
          </p:cNvPr>
          <p:cNvCxnSpPr/>
          <p:nvPr/>
        </p:nvCxnSpPr>
        <p:spPr>
          <a:xfrm>
            <a:off x="5408486" y="0"/>
            <a:ext cx="0"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B0D4367-2B84-424D-B95C-719D8B5C384B}"/>
              </a:ext>
            </a:extLst>
          </p:cNvPr>
          <p:cNvSpPr txBox="1"/>
          <p:nvPr/>
        </p:nvSpPr>
        <p:spPr>
          <a:xfrm>
            <a:off x="0" y="511194"/>
            <a:ext cx="4814371" cy="369332"/>
          </a:xfrm>
          <a:prstGeom prst="rect">
            <a:avLst/>
          </a:prstGeom>
          <a:noFill/>
        </p:spPr>
        <p:txBody>
          <a:bodyPr wrap="square" rtlCol="0">
            <a:spAutoFit/>
          </a:bodyPr>
          <a:lstStyle/>
          <a:p>
            <a:pPr marL="285750" indent="-285750">
              <a:buFont typeface="Arial" panose="020B0604020202020204" pitchFamily="34" charset="0"/>
              <a:buChar char="•"/>
            </a:pPr>
            <a:r>
              <a:rPr lang="en-US" u="sng" dirty="0"/>
              <a:t>Gridsearch to find best  Seasonal parameters </a:t>
            </a:r>
          </a:p>
        </p:txBody>
      </p:sp>
      <p:sp>
        <p:nvSpPr>
          <p:cNvPr id="11" name="TextBox 10">
            <a:extLst>
              <a:ext uri="{FF2B5EF4-FFF2-40B4-BE49-F238E27FC236}">
                <a16:creationId xmlns:a16="http://schemas.microsoft.com/office/drawing/2014/main" id="{F20384D1-B3A7-3144-A9E4-2BEE7821D877}"/>
              </a:ext>
            </a:extLst>
          </p:cNvPr>
          <p:cNvSpPr txBox="1"/>
          <p:nvPr/>
        </p:nvSpPr>
        <p:spPr>
          <a:xfrm>
            <a:off x="440675" y="1145754"/>
            <a:ext cx="3183874" cy="369332"/>
          </a:xfrm>
          <a:prstGeom prst="rect">
            <a:avLst/>
          </a:prstGeom>
          <a:noFill/>
        </p:spPr>
        <p:txBody>
          <a:bodyPr wrap="square" rtlCol="0">
            <a:spAutoFit/>
          </a:bodyPr>
          <a:lstStyle/>
          <a:p>
            <a:r>
              <a:rPr lang="en-US" dirty="0"/>
              <a:t>Actual vs fitted </a:t>
            </a:r>
          </a:p>
        </p:txBody>
      </p:sp>
      <p:sp>
        <p:nvSpPr>
          <p:cNvPr id="12" name="TextBox 11">
            <a:extLst>
              <a:ext uri="{FF2B5EF4-FFF2-40B4-BE49-F238E27FC236}">
                <a16:creationId xmlns:a16="http://schemas.microsoft.com/office/drawing/2014/main" id="{96AF38C8-3806-494B-AE1B-73FC7B1134DF}"/>
              </a:ext>
            </a:extLst>
          </p:cNvPr>
          <p:cNvSpPr txBox="1"/>
          <p:nvPr/>
        </p:nvSpPr>
        <p:spPr>
          <a:xfrm>
            <a:off x="5717754" y="1145754"/>
            <a:ext cx="2401677" cy="369332"/>
          </a:xfrm>
          <a:prstGeom prst="rect">
            <a:avLst/>
          </a:prstGeom>
          <a:noFill/>
        </p:spPr>
        <p:txBody>
          <a:bodyPr wrap="square" rtlCol="0">
            <a:spAutoFit/>
          </a:bodyPr>
          <a:lstStyle/>
          <a:p>
            <a:r>
              <a:rPr lang="en-US" dirty="0"/>
              <a:t>Forecast (5 Months)</a:t>
            </a:r>
          </a:p>
        </p:txBody>
      </p:sp>
    </p:spTree>
    <p:extLst>
      <p:ext uri="{BB962C8B-B14F-4D97-AF65-F5344CB8AC3E}">
        <p14:creationId xmlns:p14="http://schemas.microsoft.com/office/powerpoint/2010/main" val="15615260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TotalTime>
  <Words>1047</Words>
  <Application>Microsoft Macintosh PowerPoint</Application>
  <PresentationFormat>Widescreen</PresentationFormat>
  <Paragraphs>110</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Wingdings</vt:lpstr>
      <vt:lpstr>Office Theme</vt:lpstr>
      <vt:lpstr>Wikipedia Web Traffic Project </vt:lpstr>
      <vt:lpstr>Goal – To forecast Web Traffic </vt:lpstr>
      <vt:lpstr>Data Preparation </vt:lpstr>
      <vt:lpstr>Exploratory Data Analysis (EDA) </vt:lpstr>
      <vt:lpstr>Model Building</vt:lpstr>
      <vt:lpstr>Multiplicative model  </vt:lpstr>
      <vt:lpstr>ARIMA </vt:lpstr>
      <vt:lpstr>ARIMA</vt:lpstr>
      <vt:lpstr>SARIMA</vt:lpstr>
      <vt:lpstr>Vector Autoregression (VAR) </vt:lpstr>
      <vt:lpstr>Var results </vt:lpstr>
      <vt:lpstr>Seq2Seq (using LSTM)</vt:lpstr>
      <vt:lpstr>Seq2Seq Results</vt:lpstr>
      <vt:lpstr>Conclusions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Wikipedia Web Traffic Project </dc:title>
  <dc:creator>Shreyak Vashisht</dc:creator>
  <cp:lastModifiedBy>Shreyak Vashisht</cp:lastModifiedBy>
  <cp:revision>18</cp:revision>
  <dcterms:created xsi:type="dcterms:W3CDTF">2019-12-11T13:33:14Z</dcterms:created>
  <dcterms:modified xsi:type="dcterms:W3CDTF">2019-12-11T16:19:49Z</dcterms:modified>
</cp:coreProperties>
</file>